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412" r:id="rId3"/>
    <p:sldId id="428" r:id="rId4"/>
    <p:sldId id="414" r:id="rId5"/>
    <p:sldId id="433" r:id="rId6"/>
    <p:sldId id="431" r:id="rId7"/>
    <p:sldId id="432" r:id="rId8"/>
    <p:sldId id="282" r:id="rId9"/>
    <p:sldId id="265" r:id="rId10"/>
    <p:sldId id="434" r:id="rId11"/>
    <p:sldId id="267" r:id="rId12"/>
    <p:sldId id="435" r:id="rId13"/>
    <p:sldId id="270" r:id="rId14"/>
    <p:sldId id="266" r:id="rId15"/>
    <p:sldId id="268" r:id="rId16"/>
    <p:sldId id="269"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91DC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144"/>
    <p:restoredTop sz="91350"/>
  </p:normalViewPr>
  <p:slideViewPr>
    <p:cSldViewPr snapToGrid="0" snapToObjects="1">
      <p:cViewPr varScale="1">
        <p:scale>
          <a:sx n="38" d="100"/>
          <a:sy n="38" d="100"/>
        </p:scale>
        <p:origin x="176" y="25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9.emf"/><Relationship Id="rId7" Type="http://schemas.openxmlformats.org/officeDocument/2006/relationships/image" Target="../media/image31.emf"/><Relationship Id="rId2" Type="http://schemas.openxmlformats.org/officeDocument/2006/relationships/image" Target="../media/image18.emf"/><Relationship Id="rId1" Type="http://schemas.openxmlformats.org/officeDocument/2006/relationships/image" Target="../media/image28.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7.emf"/><Relationship Id="rId9"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5.emf"/><Relationship Id="rId7" Type="http://schemas.openxmlformats.org/officeDocument/2006/relationships/image" Target="../media/image41.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0.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6.emf"/><Relationship Id="rId7" Type="http://schemas.openxmlformats.org/officeDocument/2006/relationships/image" Target="../media/image49.emf"/><Relationship Id="rId2" Type="http://schemas.openxmlformats.org/officeDocument/2006/relationships/image" Target="../media/image45.emf"/><Relationship Id="rId1" Type="http://schemas.openxmlformats.org/officeDocument/2006/relationships/image" Target="../media/image35.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 Id="rId4" Type="http://schemas.openxmlformats.org/officeDocument/2006/relationships/image" Target="../media/image5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8.emf"/><Relationship Id="rId7" Type="http://schemas.openxmlformats.org/officeDocument/2006/relationships/image" Target="../media/image24.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6.emf"/><Relationship Id="rId4"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9/19/20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189759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15</a:t>
            </a:fld>
            <a:endParaRPr lang="en-US"/>
          </a:p>
        </p:txBody>
      </p:sp>
    </p:spTree>
    <p:extLst>
      <p:ext uri="{BB962C8B-B14F-4D97-AF65-F5344CB8AC3E}">
        <p14:creationId xmlns:p14="http://schemas.microsoft.com/office/powerpoint/2010/main" val="195201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16</a:t>
            </a:fld>
            <a:endParaRPr lang="en-US"/>
          </a:p>
        </p:txBody>
      </p:sp>
    </p:spTree>
    <p:extLst>
      <p:ext uri="{BB962C8B-B14F-4D97-AF65-F5344CB8AC3E}">
        <p14:creationId xmlns:p14="http://schemas.microsoft.com/office/powerpoint/2010/main" val="353538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AB9E8CF-85CE-2D46-A278-69BD6EE0F1FF}" type="slidenum">
              <a:rPr lang="en-US" sz="1200"/>
              <a:pPr/>
              <a:t>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5016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62018D2-0677-234E-BE16-CC3C059E6EF5}" type="slidenum">
              <a:rPr lang="en-US" sz="1200"/>
              <a:pPr/>
              <a:t>7</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0912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9</a:t>
            </a:fld>
            <a:endParaRPr lang="en-US"/>
          </a:p>
        </p:txBody>
      </p:sp>
    </p:spTree>
    <p:extLst>
      <p:ext uri="{BB962C8B-B14F-4D97-AF65-F5344CB8AC3E}">
        <p14:creationId xmlns:p14="http://schemas.microsoft.com/office/powerpoint/2010/main" val="5479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10</a:t>
            </a:fld>
            <a:endParaRPr lang="en-US"/>
          </a:p>
        </p:txBody>
      </p:sp>
    </p:spTree>
    <p:extLst>
      <p:ext uri="{BB962C8B-B14F-4D97-AF65-F5344CB8AC3E}">
        <p14:creationId xmlns:p14="http://schemas.microsoft.com/office/powerpoint/2010/main" val="51145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11</a:t>
            </a:fld>
            <a:endParaRPr lang="en-US"/>
          </a:p>
        </p:txBody>
      </p:sp>
    </p:spTree>
    <p:extLst>
      <p:ext uri="{BB962C8B-B14F-4D97-AF65-F5344CB8AC3E}">
        <p14:creationId xmlns:p14="http://schemas.microsoft.com/office/powerpoint/2010/main" val="240414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12</a:t>
            </a:fld>
            <a:endParaRPr lang="en-US"/>
          </a:p>
        </p:txBody>
      </p:sp>
    </p:spTree>
    <p:extLst>
      <p:ext uri="{BB962C8B-B14F-4D97-AF65-F5344CB8AC3E}">
        <p14:creationId xmlns:p14="http://schemas.microsoft.com/office/powerpoint/2010/main" val="406216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13</a:t>
            </a:fld>
            <a:endParaRPr lang="en-US"/>
          </a:p>
        </p:txBody>
      </p:sp>
    </p:spTree>
    <p:extLst>
      <p:ext uri="{BB962C8B-B14F-4D97-AF65-F5344CB8AC3E}">
        <p14:creationId xmlns:p14="http://schemas.microsoft.com/office/powerpoint/2010/main" val="108820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14</a:t>
            </a:fld>
            <a:endParaRPr lang="en-US"/>
          </a:p>
        </p:txBody>
      </p:sp>
    </p:spTree>
    <p:extLst>
      <p:ext uri="{BB962C8B-B14F-4D97-AF65-F5344CB8AC3E}">
        <p14:creationId xmlns:p14="http://schemas.microsoft.com/office/powerpoint/2010/main" val="246680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9/19/20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286492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2.emf"/><Relationship Id="rId18" Type="http://schemas.openxmlformats.org/officeDocument/2006/relationships/oleObject" Target="../embeddings/oleObject31.bin"/><Relationship Id="rId3" Type="http://schemas.openxmlformats.org/officeDocument/2006/relationships/notesSlide" Target="../notesSlides/notesSlide5.xml"/><Relationship Id="rId7" Type="http://schemas.openxmlformats.org/officeDocument/2006/relationships/image" Target="../media/image17.emf"/><Relationship Id="rId12" Type="http://schemas.openxmlformats.org/officeDocument/2006/relationships/oleObject" Target="../embeddings/oleObject28.bin"/><Relationship Id="rId17" Type="http://schemas.openxmlformats.org/officeDocument/2006/relationships/image" Target="../media/image24.emf"/><Relationship Id="rId2" Type="http://schemas.openxmlformats.org/officeDocument/2006/relationships/slideLayout" Target="../slideLayouts/slideLayout1.xml"/><Relationship Id="rId16" Type="http://schemas.openxmlformats.org/officeDocument/2006/relationships/oleObject" Target="../embeddings/oleObject30.bin"/><Relationship Id="rId1" Type="http://schemas.openxmlformats.org/officeDocument/2006/relationships/vmlDrawing" Target="../drawings/vmlDrawing8.vml"/><Relationship Id="rId6" Type="http://schemas.openxmlformats.org/officeDocument/2006/relationships/oleObject" Target="../embeddings/oleObject25.bin"/><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3.emf"/><Relationship Id="rId10" Type="http://schemas.openxmlformats.org/officeDocument/2006/relationships/oleObject" Target="../embeddings/oleObject27.bin"/><Relationship Id="rId19" Type="http://schemas.openxmlformats.org/officeDocument/2006/relationships/image" Target="../media/image25.emf"/><Relationship Id="rId4" Type="http://schemas.openxmlformats.org/officeDocument/2006/relationships/oleObject" Target="../embeddings/oleObject24.bin"/><Relationship Id="rId9" Type="http://schemas.openxmlformats.org/officeDocument/2006/relationships/image" Target="../media/image18.emf"/><Relationship Id="rId14"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7.bin"/><Relationship Id="rId18" Type="http://schemas.openxmlformats.org/officeDocument/2006/relationships/oleObject" Target="../embeddings/oleObject40.bin"/><Relationship Id="rId3" Type="http://schemas.openxmlformats.org/officeDocument/2006/relationships/notesSlide" Target="../notesSlides/notesSlide6.xml"/><Relationship Id="rId7" Type="http://schemas.openxmlformats.org/officeDocument/2006/relationships/image" Target="../media/image17.emf"/><Relationship Id="rId12" Type="http://schemas.openxmlformats.org/officeDocument/2006/relationships/oleObject" Target="../embeddings/oleObject36.bin"/><Relationship Id="rId17" Type="http://schemas.openxmlformats.org/officeDocument/2006/relationships/oleObject" Target="../embeddings/oleObject39.bin"/><Relationship Id="rId2" Type="http://schemas.openxmlformats.org/officeDocument/2006/relationships/slideLayout" Target="../slideLayouts/slideLayout1.xml"/><Relationship Id="rId16" Type="http://schemas.openxmlformats.org/officeDocument/2006/relationships/image" Target="../media/image21.emf"/><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oleObject" Target="../embeddings/oleObject38.bin"/><Relationship Id="rId10" Type="http://schemas.openxmlformats.org/officeDocument/2006/relationships/oleObject" Target="../embeddings/oleObject35.bin"/><Relationship Id="rId19" Type="http://schemas.openxmlformats.org/officeDocument/2006/relationships/image" Target="../media/image27.emf"/><Relationship Id="rId4" Type="http://schemas.openxmlformats.org/officeDocument/2006/relationships/oleObject" Target="../embeddings/oleObject32.bin"/><Relationship Id="rId9" Type="http://schemas.openxmlformats.org/officeDocument/2006/relationships/image" Target="../media/image18.emf"/><Relationship Id="rId14" Type="http://schemas.openxmlformats.org/officeDocument/2006/relationships/image" Target="../media/image26.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29.emf"/><Relationship Id="rId18" Type="http://schemas.openxmlformats.org/officeDocument/2006/relationships/oleObject" Target="../embeddings/oleObject48.bin"/><Relationship Id="rId3" Type="http://schemas.openxmlformats.org/officeDocument/2006/relationships/notesSlide" Target="../notesSlides/notesSlide7.xml"/><Relationship Id="rId21" Type="http://schemas.openxmlformats.org/officeDocument/2006/relationships/image" Target="../media/image33.emf"/><Relationship Id="rId7" Type="http://schemas.openxmlformats.org/officeDocument/2006/relationships/image" Target="../media/image18.emf"/><Relationship Id="rId12" Type="http://schemas.openxmlformats.org/officeDocument/2006/relationships/oleObject" Target="../embeddings/oleObject45.bin"/><Relationship Id="rId17" Type="http://schemas.openxmlformats.org/officeDocument/2006/relationships/image" Target="../media/image31.emf"/><Relationship Id="rId2" Type="http://schemas.openxmlformats.org/officeDocument/2006/relationships/slideLayout" Target="../slideLayouts/slideLayout1.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10.vml"/><Relationship Id="rId6" Type="http://schemas.openxmlformats.org/officeDocument/2006/relationships/oleObject" Target="../embeddings/oleObject42.bin"/><Relationship Id="rId11" Type="http://schemas.openxmlformats.org/officeDocument/2006/relationships/image" Target="../media/image27.emf"/><Relationship Id="rId5" Type="http://schemas.openxmlformats.org/officeDocument/2006/relationships/image" Target="../media/image28.emf"/><Relationship Id="rId15" Type="http://schemas.openxmlformats.org/officeDocument/2006/relationships/image" Target="../media/image30.emf"/><Relationship Id="rId10" Type="http://schemas.openxmlformats.org/officeDocument/2006/relationships/oleObject" Target="../embeddings/oleObject44.bin"/><Relationship Id="rId19" Type="http://schemas.openxmlformats.org/officeDocument/2006/relationships/image" Target="../media/image32.emf"/><Relationship Id="rId4" Type="http://schemas.openxmlformats.org/officeDocument/2006/relationships/oleObject" Target="../embeddings/oleObject41.bin"/><Relationship Id="rId9" Type="http://schemas.openxmlformats.org/officeDocument/2006/relationships/image" Target="../media/image19.emf"/><Relationship Id="rId14" Type="http://schemas.openxmlformats.org/officeDocument/2006/relationships/oleObject" Target="../embeddings/oleObject46.bin"/><Relationship Id="rId22" Type="http://schemas.openxmlformats.org/officeDocument/2006/relationships/oleObject" Target="../embeddings/oleObject5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52.bin"/><Relationship Id="rId5" Type="http://schemas.openxmlformats.org/officeDocument/2006/relationships/image" Target="../media/image34.emf"/><Relationship Id="rId4" Type="http://schemas.openxmlformats.org/officeDocument/2006/relationships/oleObject" Target="../embeddings/oleObject5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35.emf"/><Relationship Id="rId4" Type="http://schemas.openxmlformats.org/officeDocument/2006/relationships/oleObject" Target="../embeddings/oleObject5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39.emf"/><Relationship Id="rId18" Type="http://schemas.openxmlformats.org/officeDocument/2006/relationships/oleObject" Target="../embeddings/oleObject60.bin"/><Relationship Id="rId3" Type="http://schemas.openxmlformats.org/officeDocument/2006/relationships/notesSlide" Target="../notesSlides/notesSlide10.xml"/><Relationship Id="rId21" Type="http://schemas.openxmlformats.org/officeDocument/2006/relationships/image" Target="../media/image43.emf"/><Relationship Id="rId7" Type="http://schemas.openxmlformats.org/officeDocument/2006/relationships/image" Target="../media/image37.emf"/><Relationship Id="rId12" Type="http://schemas.openxmlformats.org/officeDocument/2006/relationships/oleObject" Target="../embeddings/oleObject57.bin"/><Relationship Id="rId17" Type="http://schemas.openxmlformats.org/officeDocument/2006/relationships/image" Target="../media/image41.emf"/><Relationship Id="rId2" Type="http://schemas.openxmlformats.org/officeDocument/2006/relationships/slideLayout" Target="../slideLayouts/slideLayout1.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13.vml"/><Relationship Id="rId6" Type="http://schemas.openxmlformats.org/officeDocument/2006/relationships/oleObject" Target="../embeddings/oleObject55.bin"/><Relationship Id="rId11" Type="http://schemas.openxmlformats.org/officeDocument/2006/relationships/image" Target="../media/image38.emf"/><Relationship Id="rId5" Type="http://schemas.openxmlformats.org/officeDocument/2006/relationships/image" Target="../media/image36.emf"/><Relationship Id="rId15" Type="http://schemas.openxmlformats.org/officeDocument/2006/relationships/image" Target="../media/image40.emf"/><Relationship Id="rId23" Type="http://schemas.openxmlformats.org/officeDocument/2006/relationships/image" Target="../media/image44.emf"/><Relationship Id="rId10" Type="http://schemas.openxmlformats.org/officeDocument/2006/relationships/oleObject" Target="../embeddings/oleObject56.bin"/><Relationship Id="rId19" Type="http://schemas.openxmlformats.org/officeDocument/2006/relationships/image" Target="../media/image42.emf"/><Relationship Id="rId4" Type="http://schemas.openxmlformats.org/officeDocument/2006/relationships/oleObject" Target="../embeddings/oleObject54.bin"/><Relationship Id="rId9" Type="http://schemas.openxmlformats.org/officeDocument/2006/relationships/image" Target="../media/image35.emf"/><Relationship Id="rId14" Type="http://schemas.openxmlformats.org/officeDocument/2006/relationships/oleObject" Target="../embeddings/oleObject58.bin"/><Relationship Id="rId22" Type="http://schemas.openxmlformats.org/officeDocument/2006/relationships/oleObject" Target="../embeddings/oleObject6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47.emf"/><Relationship Id="rId18" Type="http://schemas.openxmlformats.org/officeDocument/2006/relationships/oleObject" Target="../embeddings/oleObject69.bin"/><Relationship Id="rId3" Type="http://schemas.openxmlformats.org/officeDocument/2006/relationships/notesSlide" Target="../notesSlides/notesSlide11.xml"/><Relationship Id="rId7" Type="http://schemas.openxmlformats.org/officeDocument/2006/relationships/image" Target="../media/image45.emf"/><Relationship Id="rId12" Type="http://schemas.openxmlformats.org/officeDocument/2006/relationships/oleObject" Target="../embeddings/oleObject66.bin"/><Relationship Id="rId17" Type="http://schemas.openxmlformats.org/officeDocument/2006/relationships/image" Target="../media/image49.emf"/><Relationship Id="rId2" Type="http://schemas.openxmlformats.org/officeDocument/2006/relationships/slideLayout" Target="../slideLayouts/slideLayout1.xml"/><Relationship Id="rId16" Type="http://schemas.openxmlformats.org/officeDocument/2006/relationships/oleObject" Target="../embeddings/oleObject68.bin"/><Relationship Id="rId1" Type="http://schemas.openxmlformats.org/officeDocument/2006/relationships/vmlDrawing" Target="../drawings/vmlDrawing14.vml"/><Relationship Id="rId6" Type="http://schemas.openxmlformats.org/officeDocument/2006/relationships/oleObject" Target="../embeddings/oleObject63.bin"/><Relationship Id="rId11" Type="http://schemas.openxmlformats.org/officeDocument/2006/relationships/image" Target="../media/image39.emf"/><Relationship Id="rId5" Type="http://schemas.openxmlformats.org/officeDocument/2006/relationships/image" Target="../media/image35.emf"/><Relationship Id="rId15" Type="http://schemas.openxmlformats.org/officeDocument/2006/relationships/image" Target="../media/image48.emf"/><Relationship Id="rId10" Type="http://schemas.openxmlformats.org/officeDocument/2006/relationships/oleObject" Target="../embeddings/oleObject65.bin"/><Relationship Id="rId19" Type="http://schemas.openxmlformats.org/officeDocument/2006/relationships/image" Target="../media/image50.emf"/><Relationship Id="rId4" Type="http://schemas.openxmlformats.org/officeDocument/2006/relationships/oleObject" Target="../embeddings/oleObject53.bin"/><Relationship Id="rId9" Type="http://schemas.openxmlformats.org/officeDocument/2006/relationships/image" Target="../media/image46.emf"/><Relationship Id="rId14" Type="http://schemas.openxmlformats.org/officeDocument/2006/relationships/oleObject" Target="../embeddings/oleObject67.bin"/></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52.png"/><Relationship Id="rId5" Type="http://schemas.openxmlformats.org/officeDocument/2006/relationships/oleObject" Target="../embeddings/oleObject71.bin"/><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oleObject" Target="../embeddings/oleObject7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8.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1.bin"/><Relationship Id="rId3" Type="http://schemas.openxmlformats.org/officeDocument/2006/relationships/notesSlide" Target="../notesSlides/notesSlide4.xml"/><Relationship Id="rId7" Type="http://schemas.openxmlformats.org/officeDocument/2006/relationships/image" Target="../media/image17.emf"/><Relationship Id="rId12" Type="http://schemas.openxmlformats.org/officeDocument/2006/relationships/oleObject" Target="../embeddings/oleObject20.bin"/><Relationship Id="rId17" Type="http://schemas.openxmlformats.org/officeDocument/2006/relationships/image" Target="../media/image21.emf"/><Relationship Id="rId2" Type="http://schemas.openxmlformats.org/officeDocument/2006/relationships/slideLayout" Target="../slideLayouts/slideLayout1.xml"/><Relationship Id="rId16" Type="http://schemas.openxmlformats.org/officeDocument/2006/relationships/oleObject" Target="../embeddings/oleObject23.bin"/><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0.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emf"/><Relationship Id="rId1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Tree>
    <p:extLst>
      <p:ext uri="{BB962C8B-B14F-4D97-AF65-F5344CB8AC3E}">
        <p14:creationId xmlns:p14="http://schemas.microsoft.com/office/powerpoint/2010/main" val="109971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58900-3F6E-FF42-8616-F6EF81441F87}"/>
              </a:ext>
            </a:extLst>
          </p:cNvPr>
          <p:cNvSpPr/>
          <p:nvPr/>
        </p:nvSpPr>
        <p:spPr>
          <a:xfrm>
            <a:off x="5282929" y="2008854"/>
            <a:ext cx="2870522" cy="243068"/>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F55F81-5B86-D448-88BE-8BB4B5E9183E}"/>
              </a:ext>
            </a:extLst>
          </p:cNvPr>
          <p:cNvCxnSpPr>
            <a:cxnSpLocks/>
          </p:cNvCxnSpPr>
          <p:nvPr/>
        </p:nvCxnSpPr>
        <p:spPr>
          <a:xfrm>
            <a:off x="7409969" y="1785834"/>
            <a:ext cx="87827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FD74F34-B554-3E43-9BB7-3E1F82B90182}"/>
              </a:ext>
            </a:extLst>
          </p:cNvPr>
          <p:cNvCxnSpPr>
            <a:cxnSpLocks/>
          </p:cNvCxnSpPr>
          <p:nvPr/>
        </p:nvCxnSpPr>
        <p:spPr>
          <a:xfrm>
            <a:off x="8448499" y="1910469"/>
            <a:ext cx="0" cy="14815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2A5FD629-51BC-884F-8D22-CD2EB2650846}"/>
              </a:ext>
            </a:extLst>
          </p:cNvPr>
          <p:cNvSpPr/>
          <p:nvPr/>
        </p:nvSpPr>
        <p:spPr>
          <a:xfrm>
            <a:off x="8177564" y="1771573"/>
            <a:ext cx="277793" cy="277793"/>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64CA9C-A550-574E-A692-A0777D8B48EC}"/>
              </a:ext>
            </a:extLst>
          </p:cNvPr>
          <p:cNvSpPr/>
          <p:nvPr/>
        </p:nvSpPr>
        <p:spPr>
          <a:xfrm>
            <a:off x="6938893" y="1551711"/>
            <a:ext cx="471076" cy="449087"/>
          </a:xfrm>
          <a:prstGeom prst="rect">
            <a:avLst/>
          </a:prstGeom>
          <a:solidFill>
            <a:srgbClr val="1939D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4376C41-137A-924E-B866-69BF6C4D61EE}"/>
              </a:ext>
            </a:extLst>
          </p:cNvPr>
          <p:cNvSpPr/>
          <p:nvPr/>
        </p:nvSpPr>
        <p:spPr>
          <a:xfrm>
            <a:off x="8062536" y="1880461"/>
            <a:ext cx="286002" cy="257805"/>
          </a:xfrm>
          <a:custGeom>
            <a:avLst/>
            <a:gdLst>
              <a:gd name="connsiteX0" fmla="*/ 237664 w 286002"/>
              <a:gd name="connsiteY0" fmla="*/ 0 h 257805"/>
              <a:gd name="connsiteX1" fmla="*/ 286002 w 286002"/>
              <a:gd name="connsiteY1" fmla="*/ 60423 h 257805"/>
              <a:gd name="connsiteX2" fmla="*/ 92649 w 286002"/>
              <a:gd name="connsiteY2" fmla="*/ 257805 h 257805"/>
              <a:gd name="connsiteX3" fmla="*/ 84592 w 286002"/>
              <a:gd name="connsiteY3" fmla="*/ 136959 h 257805"/>
              <a:gd name="connsiteX4" fmla="*/ 0 w 286002"/>
              <a:gd name="connsiteY4" fmla="*/ 128903 h 257805"/>
              <a:gd name="connsiteX5" fmla="*/ 237664 w 286002"/>
              <a:gd name="connsiteY5" fmla="*/ 0 h 25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02" h="257805">
                <a:moveTo>
                  <a:pt x="237664" y="0"/>
                </a:moveTo>
                <a:lnTo>
                  <a:pt x="286002" y="60423"/>
                </a:lnTo>
                <a:lnTo>
                  <a:pt x="92649" y="257805"/>
                </a:lnTo>
                <a:lnTo>
                  <a:pt x="84592" y="136959"/>
                </a:lnTo>
                <a:lnTo>
                  <a:pt x="0" y="128903"/>
                </a:lnTo>
                <a:lnTo>
                  <a:pt x="237664" y="0"/>
                </a:lnTo>
                <a:close/>
              </a:path>
            </a:pathLst>
          </a:cu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A80518-BAA8-A540-9328-67511492C02B}"/>
              </a:ext>
            </a:extLst>
          </p:cNvPr>
          <p:cNvSpPr/>
          <p:nvPr/>
        </p:nvSpPr>
        <p:spPr>
          <a:xfrm>
            <a:off x="8316460" y="3392042"/>
            <a:ext cx="277781" cy="36143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5C8CA44-A01F-AF45-8681-385F56665F36}"/>
              </a:ext>
            </a:extLst>
          </p:cNvPr>
          <p:cNvCxnSpPr>
            <a:cxnSpLocks/>
          </p:cNvCxnSpPr>
          <p:nvPr/>
        </p:nvCxnSpPr>
        <p:spPr>
          <a:xfrm flipV="1">
            <a:off x="8709341" y="2342696"/>
            <a:ext cx="0" cy="10493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EB3340C-D8D6-A747-9DB8-F7B439F8636C}"/>
              </a:ext>
            </a:extLst>
          </p:cNvPr>
          <p:cNvCxnSpPr>
            <a:cxnSpLocks/>
          </p:cNvCxnSpPr>
          <p:nvPr/>
        </p:nvCxnSpPr>
        <p:spPr>
          <a:xfrm rot="16200000" flipV="1">
            <a:off x="6402136" y="925107"/>
            <a:ext cx="0" cy="10493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0" name="Object 29">
            <a:extLst>
              <a:ext uri="{FF2B5EF4-FFF2-40B4-BE49-F238E27FC236}">
                <a16:creationId xmlns:a16="http://schemas.microsoft.com/office/drawing/2014/main" id="{17ACD07D-58CD-4644-A6C3-57894961C8DB}"/>
              </a:ext>
            </a:extLst>
          </p:cNvPr>
          <p:cNvGraphicFramePr>
            <a:graphicFrameLocks noChangeAspect="1"/>
          </p:cNvGraphicFramePr>
          <p:nvPr/>
        </p:nvGraphicFramePr>
        <p:xfrm>
          <a:off x="8743548" y="2717458"/>
          <a:ext cx="214159" cy="299822"/>
        </p:xfrm>
        <a:graphic>
          <a:graphicData uri="http://schemas.openxmlformats.org/presentationml/2006/ole">
            <mc:AlternateContent xmlns:mc="http://schemas.openxmlformats.org/markup-compatibility/2006">
              <mc:Choice xmlns:v="urn:schemas-microsoft-com:vml" Requires="v">
                <p:oleObj spid="_x0000_s39937" r:id="rId4" imgW="127000" imgH="177800" progId="Equation.DSMT4">
                  <p:embed/>
                </p:oleObj>
              </mc:Choice>
              <mc:Fallback>
                <p:oleObj r:id="rId4" imgW="127000" imgH="177800" progId="Equation.DSMT4">
                  <p:embed/>
                  <p:pic>
                    <p:nvPicPr>
                      <p:cNvPr id="30" name="Object 29">
                        <a:extLst>
                          <a:ext uri="{FF2B5EF4-FFF2-40B4-BE49-F238E27FC236}">
                            <a16:creationId xmlns:a16="http://schemas.microsoft.com/office/drawing/2014/main" id="{17ACD07D-58CD-4644-A6C3-57894961C8DB}"/>
                          </a:ext>
                        </a:extLst>
                      </p:cNvPr>
                      <p:cNvPicPr/>
                      <p:nvPr/>
                    </p:nvPicPr>
                    <p:blipFill>
                      <a:blip r:embed="rId5"/>
                      <a:stretch>
                        <a:fillRect/>
                      </a:stretch>
                    </p:blipFill>
                    <p:spPr>
                      <a:xfrm>
                        <a:off x="8743548" y="2717458"/>
                        <a:ext cx="214159" cy="29982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233E682-5A78-5841-9DDC-33E0A4F3C8F9}"/>
              </a:ext>
            </a:extLst>
          </p:cNvPr>
          <p:cNvGraphicFramePr>
            <a:graphicFrameLocks noChangeAspect="1"/>
          </p:cNvGraphicFramePr>
          <p:nvPr/>
        </p:nvGraphicFramePr>
        <p:xfrm>
          <a:off x="6240530" y="1160691"/>
          <a:ext cx="214159" cy="299822"/>
        </p:xfrm>
        <a:graphic>
          <a:graphicData uri="http://schemas.openxmlformats.org/presentationml/2006/ole">
            <mc:AlternateContent xmlns:mc="http://schemas.openxmlformats.org/markup-compatibility/2006">
              <mc:Choice xmlns:v="urn:schemas-microsoft-com:vml" Requires="v">
                <p:oleObj spid="_x0000_s39938" r:id="rId6" imgW="127000" imgH="177800" progId="Equation.DSMT4">
                  <p:embed/>
                </p:oleObj>
              </mc:Choice>
              <mc:Fallback>
                <p:oleObj r:id="rId6" imgW="127000" imgH="177800" progId="Equation.DSMT4">
                  <p:embed/>
                  <p:pic>
                    <p:nvPicPr>
                      <p:cNvPr id="31" name="Object 30">
                        <a:extLst>
                          <a:ext uri="{FF2B5EF4-FFF2-40B4-BE49-F238E27FC236}">
                            <a16:creationId xmlns:a16="http://schemas.microsoft.com/office/drawing/2014/main" id="{3233E682-5A78-5841-9DDC-33E0A4F3C8F9}"/>
                          </a:ext>
                        </a:extLst>
                      </p:cNvPr>
                      <p:cNvPicPr/>
                      <p:nvPr/>
                    </p:nvPicPr>
                    <p:blipFill>
                      <a:blip r:embed="rId7"/>
                      <a:stretch>
                        <a:fillRect/>
                      </a:stretch>
                    </p:blipFill>
                    <p:spPr>
                      <a:xfrm>
                        <a:off x="6240530" y="1160691"/>
                        <a:ext cx="214159" cy="29982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4F25DC0-AC73-6747-93C5-CDC5F8613556}"/>
              </a:ext>
            </a:extLst>
          </p:cNvPr>
          <p:cNvGraphicFramePr>
            <a:graphicFrameLocks noChangeAspect="1"/>
          </p:cNvGraphicFramePr>
          <p:nvPr/>
        </p:nvGraphicFramePr>
        <p:xfrm>
          <a:off x="7215188" y="1135063"/>
          <a:ext cx="365125" cy="404812"/>
        </p:xfrm>
        <a:graphic>
          <a:graphicData uri="http://schemas.openxmlformats.org/presentationml/2006/ole">
            <mc:AlternateContent xmlns:mc="http://schemas.openxmlformats.org/markup-compatibility/2006">
              <mc:Choice xmlns:v="urn:schemas-microsoft-com:vml" Requires="v">
                <p:oleObj spid="_x0000_s39939" r:id="rId8" imgW="215900" imgH="241300" progId="Equation.DSMT4">
                  <p:embed/>
                </p:oleObj>
              </mc:Choice>
              <mc:Fallback>
                <p:oleObj r:id="rId8" imgW="215900" imgH="241300" progId="Equation.DSMT4">
                  <p:embed/>
                  <p:pic>
                    <p:nvPicPr>
                      <p:cNvPr id="32" name="Object 31">
                        <a:extLst>
                          <a:ext uri="{FF2B5EF4-FFF2-40B4-BE49-F238E27FC236}">
                            <a16:creationId xmlns:a16="http://schemas.microsoft.com/office/drawing/2014/main" id="{A4F25DC0-AC73-6747-93C5-CDC5F8613556}"/>
                          </a:ext>
                        </a:extLst>
                      </p:cNvPr>
                      <p:cNvPicPr/>
                      <p:nvPr/>
                    </p:nvPicPr>
                    <p:blipFill>
                      <a:blip r:embed="rId9"/>
                      <a:stretch>
                        <a:fillRect/>
                      </a:stretch>
                    </p:blipFill>
                    <p:spPr>
                      <a:xfrm>
                        <a:off x="7215188" y="1135063"/>
                        <a:ext cx="365125" cy="404812"/>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DAB74303-E020-1F4E-BCA3-D38270B567C2}"/>
              </a:ext>
            </a:extLst>
          </p:cNvPr>
          <p:cNvGraphicFramePr>
            <a:graphicFrameLocks noChangeAspect="1"/>
          </p:cNvGraphicFramePr>
          <p:nvPr/>
        </p:nvGraphicFramePr>
        <p:xfrm>
          <a:off x="8615993" y="3412135"/>
          <a:ext cx="342900" cy="404812"/>
        </p:xfrm>
        <a:graphic>
          <a:graphicData uri="http://schemas.openxmlformats.org/presentationml/2006/ole">
            <mc:AlternateContent xmlns:mc="http://schemas.openxmlformats.org/markup-compatibility/2006">
              <mc:Choice xmlns:v="urn:schemas-microsoft-com:vml" Requires="v">
                <p:oleObj spid="_x0000_s39940" r:id="rId10" imgW="203200" imgH="241300" progId="Equation.DSMT4">
                  <p:embed/>
                </p:oleObj>
              </mc:Choice>
              <mc:Fallback>
                <p:oleObj r:id="rId10" imgW="203200" imgH="241300" progId="Equation.DSMT4">
                  <p:embed/>
                  <p:pic>
                    <p:nvPicPr>
                      <p:cNvPr id="33" name="Object 32">
                        <a:extLst>
                          <a:ext uri="{FF2B5EF4-FFF2-40B4-BE49-F238E27FC236}">
                            <a16:creationId xmlns:a16="http://schemas.microsoft.com/office/drawing/2014/main" id="{DAB74303-E020-1F4E-BCA3-D38270B567C2}"/>
                          </a:ext>
                        </a:extLst>
                      </p:cNvPr>
                      <p:cNvPicPr/>
                      <p:nvPr/>
                    </p:nvPicPr>
                    <p:blipFill>
                      <a:blip r:embed="rId11"/>
                      <a:stretch>
                        <a:fillRect/>
                      </a:stretch>
                    </p:blipFill>
                    <p:spPr>
                      <a:xfrm>
                        <a:off x="8615993" y="3412135"/>
                        <a:ext cx="342900" cy="404812"/>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13B878F3-1FE5-084F-AB98-C78390F1C44C}"/>
              </a:ext>
            </a:extLst>
          </p:cNvPr>
          <p:cNvSpPr/>
          <p:nvPr/>
        </p:nvSpPr>
        <p:spPr>
          <a:xfrm>
            <a:off x="7849107" y="2259977"/>
            <a:ext cx="146361" cy="197552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15923E2-1BCE-9E4D-BAC3-2394BF2DE8B6}"/>
              </a:ext>
            </a:extLst>
          </p:cNvPr>
          <p:cNvGrpSpPr/>
          <p:nvPr/>
        </p:nvGrpSpPr>
        <p:grpSpPr>
          <a:xfrm>
            <a:off x="385137" y="249245"/>
            <a:ext cx="4720693" cy="1631216"/>
            <a:chOff x="455417" y="591385"/>
            <a:chExt cx="4720693" cy="1631216"/>
          </a:xfrm>
        </p:grpSpPr>
        <p:sp>
          <p:nvSpPr>
            <p:cNvPr id="35" name="TextBox 34">
              <a:extLst>
                <a:ext uri="{FF2B5EF4-FFF2-40B4-BE49-F238E27FC236}">
                  <a16:creationId xmlns:a16="http://schemas.microsoft.com/office/drawing/2014/main" id="{66CCDD2E-191D-6043-99AD-A1C873886E6E}"/>
                </a:ext>
              </a:extLst>
            </p:cNvPr>
            <p:cNvSpPr txBox="1"/>
            <p:nvPr/>
          </p:nvSpPr>
          <p:spPr>
            <a:xfrm>
              <a:off x="455417" y="591385"/>
              <a:ext cx="4720693"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frictional force is               , where in this case the normal is clearly equal to the weight of the block, or        .  Also, the angle between the frictional force and the displacement will be        .</a:t>
              </a:r>
            </a:p>
          </p:txBody>
        </p:sp>
        <p:graphicFrame>
          <p:nvGraphicFramePr>
            <p:cNvPr id="36" name="Object 35">
              <a:extLst>
                <a:ext uri="{FF2B5EF4-FFF2-40B4-BE49-F238E27FC236}">
                  <a16:creationId xmlns:a16="http://schemas.microsoft.com/office/drawing/2014/main" id="{4E325616-F7C4-404B-BBFC-4504666D24FD}"/>
                </a:ext>
              </a:extLst>
            </p:cNvPr>
            <p:cNvGraphicFramePr>
              <a:graphicFrameLocks noChangeAspect="1"/>
            </p:cNvGraphicFramePr>
            <p:nvPr/>
          </p:nvGraphicFramePr>
          <p:xfrm>
            <a:off x="2870730" y="1222166"/>
            <a:ext cx="514350" cy="404812"/>
          </p:xfrm>
          <a:graphic>
            <a:graphicData uri="http://schemas.openxmlformats.org/presentationml/2006/ole">
              <mc:AlternateContent xmlns:mc="http://schemas.openxmlformats.org/markup-compatibility/2006">
                <mc:Choice xmlns:v="urn:schemas-microsoft-com:vml" Requires="v">
                  <p:oleObj spid="_x0000_s39941" r:id="rId12" imgW="304800" imgH="241300" progId="Equation.DSMT4">
                    <p:embed/>
                  </p:oleObj>
                </mc:Choice>
                <mc:Fallback>
                  <p:oleObj r:id="rId12" imgW="304800" imgH="241300" progId="Equation.DSMT4">
                    <p:embed/>
                    <p:pic>
                      <p:nvPicPr>
                        <p:cNvPr id="36" name="Object 35">
                          <a:extLst>
                            <a:ext uri="{FF2B5EF4-FFF2-40B4-BE49-F238E27FC236}">
                              <a16:creationId xmlns:a16="http://schemas.microsoft.com/office/drawing/2014/main" id="{4E325616-F7C4-404B-BBFC-4504666D24FD}"/>
                            </a:ext>
                          </a:extLst>
                        </p:cNvPr>
                        <p:cNvPicPr/>
                        <p:nvPr/>
                      </p:nvPicPr>
                      <p:blipFill>
                        <a:blip r:embed="rId13"/>
                        <a:stretch>
                          <a:fillRect/>
                        </a:stretch>
                      </p:blipFill>
                      <p:spPr>
                        <a:xfrm>
                          <a:off x="2870730" y="1222166"/>
                          <a:ext cx="514350" cy="404812"/>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436EEB40-8989-4542-8FCD-77E31BA63131}"/>
                </a:ext>
              </a:extLst>
            </p:cNvPr>
            <p:cNvGraphicFramePr>
              <a:graphicFrameLocks noChangeAspect="1"/>
            </p:cNvGraphicFramePr>
            <p:nvPr/>
          </p:nvGraphicFramePr>
          <p:xfrm>
            <a:off x="2670270" y="1805687"/>
            <a:ext cx="534988" cy="339725"/>
          </p:xfrm>
          <a:graphic>
            <a:graphicData uri="http://schemas.openxmlformats.org/presentationml/2006/ole">
              <mc:AlternateContent xmlns:mc="http://schemas.openxmlformats.org/markup-compatibility/2006">
                <mc:Choice xmlns:v="urn:schemas-microsoft-com:vml" Requires="v">
                  <p:oleObj spid="_x0000_s39942" r:id="rId14" imgW="317500" imgH="203200" progId="Equation.DSMT4">
                    <p:embed/>
                  </p:oleObj>
                </mc:Choice>
                <mc:Fallback>
                  <p:oleObj r:id="rId14" imgW="317500" imgH="203200" progId="Equation.DSMT4">
                    <p:embed/>
                    <p:pic>
                      <p:nvPicPr>
                        <p:cNvPr id="37" name="Object 36">
                          <a:extLst>
                            <a:ext uri="{FF2B5EF4-FFF2-40B4-BE49-F238E27FC236}">
                              <a16:creationId xmlns:a16="http://schemas.microsoft.com/office/drawing/2014/main" id="{436EEB40-8989-4542-8FCD-77E31BA63131}"/>
                            </a:ext>
                          </a:extLst>
                        </p:cNvPr>
                        <p:cNvPicPr/>
                        <p:nvPr/>
                      </p:nvPicPr>
                      <p:blipFill>
                        <a:blip r:embed="rId15"/>
                        <a:stretch>
                          <a:fillRect/>
                        </a:stretch>
                      </p:blipFill>
                      <p:spPr>
                        <a:xfrm>
                          <a:off x="2670270" y="1805687"/>
                          <a:ext cx="534988" cy="339725"/>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2E2EFF00-35D3-7A41-A959-4B3C4FE5737E}"/>
                </a:ext>
              </a:extLst>
            </p:cNvPr>
            <p:cNvGraphicFramePr>
              <a:graphicFrameLocks noChangeAspect="1"/>
            </p:cNvGraphicFramePr>
            <p:nvPr/>
          </p:nvGraphicFramePr>
          <p:xfrm>
            <a:off x="2766631" y="606425"/>
            <a:ext cx="987425" cy="404813"/>
          </p:xfrm>
          <a:graphic>
            <a:graphicData uri="http://schemas.openxmlformats.org/presentationml/2006/ole">
              <mc:AlternateContent xmlns:mc="http://schemas.openxmlformats.org/markup-compatibility/2006">
                <mc:Choice xmlns:v="urn:schemas-microsoft-com:vml" Requires="v">
                  <p:oleObj spid="_x0000_s39943" r:id="rId16" imgW="584200" imgH="241300" progId="Equation.DSMT4">
                    <p:embed/>
                  </p:oleObj>
                </mc:Choice>
                <mc:Fallback>
                  <p:oleObj r:id="rId16" imgW="584200" imgH="241300" progId="Equation.DSMT4">
                    <p:embed/>
                    <p:pic>
                      <p:nvPicPr>
                        <p:cNvPr id="38" name="Object 37">
                          <a:extLst>
                            <a:ext uri="{FF2B5EF4-FFF2-40B4-BE49-F238E27FC236}">
                              <a16:creationId xmlns:a16="http://schemas.microsoft.com/office/drawing/2014/main" id="{2E2EFF00-35D3-7A41-A959-4B3C4FE5737E}"/>
                            </a:ext>
                          </a:extLst>
                        </p:cNvPr>
                        <p:cNvPicPr/>
                        <p:nvPr/>
                      </p:nvPicPr>
                      <p:blipFill>
                        <a:blip r:embed="rId17"/>
                        <a:stretch>
                          <a:fillRect/>
                        </a:stretch>
                      </p:blipFill>
                      <p:spPr>
                        <a:xfrm>
                          <a:off x="2766631" y="606425"/>
                          <a:ext cx="987425" cy="404813"/>
                        </a:xfrm>
                        <a:prstGeom prst="rect">
                          <a:avLst/>
                        </a:prstGeom>
                      </p:spPr>
                    </p:pic>
                  </p:oleObj>
                </mc:Fallback>
              </mc:AlternateContent>
            </a:graphicData>
          </a:graphic>
        </p:graphicFrame>
      </p:grpSp>
      <p:sp>
        <p:nvSpPr>
          <p:cNvPr id="40" name="TextBox 39">
            <a:extLst>
              <a:ext uri="{FF2B5EF4-FFF2-40B4-BE49-F238E27FC236}">
                <a16:creationId xmlns:a16="http://schemas.microsoft.com/office/drawing/2014/main" id="{F169F262-1080-E048-B51B-F4948B8AF5B7}"/>
              </a:ext>
            </a:extLst>
          </p:cNvPr>
          <p:cNvSpPr txBox="1"/>
          <p:nvPr/>
        </p:nvSpPr>
        <p:spPr>
          <a:xfrm>
            <a:off x="340701" y="1911267"/>
            <a:ext cx="139333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So we start:</a:t>
            </a:r>
          </a:p>
        </p:txBody>
      </p:sp>
      <p:graphicFrame>
        <p:nvGraphicFramePr>
          <p:cNvPr id="26" name="Object 25">
            <a:extLst>
              <a:ext uri="{FF2B5EF4-FFF2-40B4-BE49-F238E27FC236}">
                <a16:creationId xmlns:a16="http://schemas.microsoft.com/office/drawing/2014/main" id="{B72CC692-B77F-6840-AC63-E15B630C0C2C}"/>
              </a:ext>
            </a:extLst>
          </p:cNvPr>
          <p:cNvGraphicFramePr>
            <a:graphicFrameLocks noChangeAspect="1"/>
          </p:cNvGraphicFramePr>
          <p:nvPr/>
        </p:nvGraphicFramePr>
        <p:xfrm>
          <a:off x="461963" y="2557463"/>
          <a:ext cx="6348412" cy="3556000"/>
        </p:xfrm>
        <a:graphic>
          <a:graphicData uri="http://schemas.openxmlformats.org/presentationml/2006/ole">
            <mc:AlternateContent xmlns:mc="http://schemas.openxmlformats.org/markup-compatibility/2006">
              <mc:Choice xmlns:v="urn:schemas-microsoft-com:vml" Requires="v">
                <p:oleObj spid="_x0000_s39944" r:id="rId18" imgW="4102100" imgH="2311400" progId="Equation.DSMT4">
                  <p:embed/>
                </p:oleObj>
              </mc:Choice>
              <mc:Fallback>
                <p:oleObj r:id="rId18" imgW="4102100" imgH="2311400" progId="Equation.DSMT4">
                  <p:embed/>
                  <p:pic>
                    <p:nvPicPr>
                      <p:cNvPr id="26" name="Object 25">
                        <a:extLst>
                          <a:ext uri="{FF2B5EF4-FFF2-40B4-BE49-F238E27FC236}">
                            <a16:creationId xmlns:a16="http://schemas.microsoft.com/office/drawing/2014/main" id="{B72CC692-B77F-6840-AC63-E15B630C0C2C}"/>
                          </a:ext>
                        </a:extLst>
                      </p:cNvPr>
                      <p:cNvPicPr/>
                      <p:nvPr/>
                    </p:nvPicPr>
                    <p:blipFill>
                      <a:blip r:embed="rId19"/>
                      <a:stretch>
                        <a:fillRect/>
                      </a:stretch>
                    </p:blipFill>
                    <p:spPr>
                      <a:xfrm>
                        <a:off x="461963" y="2557463"/>
                        <a:ext cx="6348412" cy="3556000"/>
                      </a:xfrm>
                      <a:prstGeom prst="rect">
                        <a:avLst/>
                      </a:prstGeom>
                    </p:spPr>
                  </p:pic>
                </p:oleObj>
              </mc:Fallback>
            </mc:AlternateContent>
          </a:graphicData>
        </a:graphic>
      </p:graphicFrame>
    </p:spTree>
    <p:extLst>
      <p:ext uri="{BB962C8B-B14F-4D97-AF65-F5344CB8AC3E}">
        <p14:creationId xmlns:p14="http://schemas.microsoft.com/office/powerpoint/2010/main" val="425231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156"/>
          </a:xfrm>
        </p:spPr>
        <p:txBody>
          <a:bodyPr>
            <a:normAutofit/>
          </a:bodyPr>
          <a:lstStyle/>
          <a:p>
            <a:r>
              <a:rPr lang="en-US" dirty="0"/>
              <a:t>Block on Tilted Table</a:t>
            </a:r>
            <a:endParaRPr lang="en-US" sz="2400" dirty="0"/>
          </a:p>
        </p:txBody>
      </p:sp>
      <p:cxnSp>
        <p:nvCxnSpPr>
          <p:cNvPr id="23" name="Straight Arrow Connector 22">
            <a:extLst>
              <a:ext uri="{FF2B5EF4-FFF2-40B4-BE49-F238E27FC236}">
                <a16:creationId xmlns:a16="http://schemas.microsoft.com/office/drawing/2014/main" id="{65C8CA44-A01F-AF45-8681-385F56665F36}"/>
              </a:ext>
            </a:extLst>
          </p:cNvPr>
          <p:cNvCxnSpPr>
            <a:cxnSpLocks/>
          </p:cNvCxnSpPr>
          <p:nvPr/>
        </p:nvCxnSpPr>
        <p:spPr>
          <a:xfrm flipV="1">
            <a:off x="8686800" y="2204139"/>
            <a:ext cx="0" cy="10493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EB3340C-D8D6-A747-9DB8-F7B439F8636C}"/>
              </a:ext>
            </a:extLst>
          </p:cNvPr>
          <p:cNvCxnSpPr>
            <a:cxnSpLocks/>
          </p:cNvCxnSpPr>
          <p:nvPr/>
        </p:nvCxnSpPr>
        <p:spPr>
          <a:xfrm flipH="1">
            <a:off x="5895549" y="1977766"/>
            <a:ext cx="956996" cy="47005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0" name="Object 29">
            <a:extLst>
              <a:ext uri="{FF2B5EF4-FFF2-40B4-BE49-F238E27FC236}">
                <a16:creationId xmlns:a16="http://schemas.microsoft.com/office/drawing/2014/main" id="{17ACD07D-58CD-4644-A6C3-57894961C8DB}"/>
              </a:ext>
            </a:extLst>
          </p:cNvPr>
          <p:cNvGraphicFramePr>
            <a:graphicFrameLocks noChangeAspect="1"/>
          </p:cNvGraphicFramePr>
          <p:nvPr/>
        </p:nvGraphicFramePr>
        <p:xfrm>
          <a:off x="8765028" y="2533169"/>
          <a:ext cx="214159" cy="299822"/>
        </p:xfrm>
        <a:graphic>
          <a:graphicData uri="http://schemas.openxmlformats.org/presentationml/2006/ole">
            <mc:AlternateContent xmlns:mc="http://schemas.openxmlformats.org/markup-compatibility/2006">
              <mc:Choice xmlns:v="urn:schemas-microsoft-com:vml" Requires="v">
                <p:oleObj spid="_x0000_s40961" r:id="rId4" imgW="127000" imgH="177800" progId="Equation.DSMT4">
                  <p:embed/>
                </p:oleObj>
              </mc:Choice>
              <mc:Fallback>
                <p:oleObj r:id="rId4" imgW="127000" imgH="177800" progId="Equation.DSMT4">
                  <p:embed/>
                  <p:pic>
                    <p:nvPicPr>
                      <p:cNvPr id="30" name="Object 29">
                        <a:extLst>
                          <a:ext uri="{FF2B5EF4-FFF2-40B4-BE49-F238E27FC236}">
                            <a16:creationId xmlns:a16="http://schemas.microsoft.com/office/drawing/2014/main" id="{17ACD07D-58CD-4644-A6C3-57894961C8DB}"/>
                          </a:ext>
                        </a:extLst>
                      </p:cNvPr>
                      <p:cNvPicPr/>
                      <p:nvPr/>
                    </p:nvPicPr>
                    <p:blipFill>
                      <a:blip r:embed="rId5"/>
                      <a:stretch>
                        <a:fillRect/>
                      </a:stretch>
                    </p:blipFill>
                    <p:spPr>
                      <a:xfrm>
                        <a:off x="8765028" y="2533169"/>
                        <a:ext cx="214159" cy="29982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233E682-5A78-5841-9DDC-33E0A4F3C8F9}"/>
              </a:ext>
            </a:extLst>
          </p:cNvPr>
          <p:cNvGraphicFramePr>
            <a:graphicFrameLocks noChangeAspect="1"/>
          </p:cNvGraphicFramePr>
          <p:nvPr/>
        </p:nvGraphicFramePr>
        <p:xfrm>
          <a:off x="6287610" y="1872035"/>
          <a:ext cx="214159" cy="299822"/>
        </p:xfrm>
        <a:graphic>
          <a:graphicData uri="http://schemas.openxmlformats.org/presentationml/2006/ole">
            <mc:AlternateContent xmlns:mc="http://schemas.openxmlformats.org/markup-compatibility/2006">
              <mc:Choice xmlns:v="urn:schemas-microsoft-com:vml" Requires="v">
                <p:oleObj spid="_x0000_s40962" r:id="rId6" imgW="127000" imgH="177800" progId="Equation.DSMT4">
                  <p:embed/>
                </p:oleObj>
              </mc:Choice>
              <mc:Fallback>
                <p:oleObj r:id="rId6" imgW="127000" imgH="177800" progId="Equation.DSMT4">
                  <p:embed/>
                  <p:pic>
                    <p:nvPicPr>
                      <p:cNvPr id="31" name="Object 30">
                        <a:extLst>
                          <a:ext uri="{FF2B5EF4-FFF2-40B4-BE49-F238E27FC236}">
                            <a16:creationId xmlns:a16="http://schemas.microsoft.com/office/drawing/2014/main" id="{3233E682-5A78-5841-9DDC-33E0A4F3C8F9}"/>
                          </a:ext>
                        </a:extLst>
                      </p:cNvPr>
                      <p:cNvPicPr/>
                      <p:nvPr/>
                    </p:nvPicPr>
                    <p:blipFill>
                      <a:blip r:embed="rId7"/>
                      <a:stretch>
                        <a:fillRect/>
                      </a:stretch>
                    </p:blipFill>
                    <p:spPr>
                      <a:xfrm>
                        <a:off x="6287610" y="1872035"/>
                        <a:ext cx="214159" cy="29982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4F25DC0-AC73-6747-93C5-CDC5F8613556}"/>
              </a:ext>
            </a:extLst>
          </p:cNvPr>
          <p:cNvGraphicFramePr>
            <a:graphicFrameLocks noChangeAspect="1"/>
          </p:cNvGraphicFramePr>
          <p:nvPr/>
        </p:nvGraphicFramePr>
        <p:xfrm>
          <a:off x="7267945" y="1471851"/>
          <a:ext cx="365125" cy="404812"/>
        </p:xfrm>
        <a:graphic>
          <a:graphicData uri="http://schemas.openxmlformats.org/presentationml/2006/ole">
            <mc:AlternateContent xmlns:mc="http://schemas.openxmlformats.org/markup-compatibility/2006">
              <mc:Choice xmlns:v="urn:schemas-microsoft-com:vml" Requires="v">
                <p:oleObj spid="_x0000_s40963" r:id="rId8" imgW="215900" imgH="241300" progId="Equation.DSMT4">
                  <p:embed/>
                </p:oleObj>
              </mc:Choice>
              <mc:Fallback>
                <p:oleObj r:id="rId8" imgW="215900" imgH="241300" progId="Equation.DSMT4">
                  <p:embed/>
                  <p:pic>
                    <p:nvPicPr>
                      <p:cNvPr id="32" name="Object 31">
                        <a:extLst>
                          <a:ext uri="{FF2B5EF4-FFF2-40B4-BE49-F238E27FC236}">
                            <a16:creationId xmlns:a16="http://schemas.microsoft.com/office/drawing/2014/main" id="{A4F25DC0-AC73-6747-93C5-CDC5F8613556}"/>
                          </a:ext>
                        </a:extLst>
                      </p:cNvPr>
                      <p:cNvPicPr/>
                      <p:nvPr/>
                    </p:nvPicPr>
                    <p:blipFill>
                      <a:blip r:embed="rId9"/>
                      <a:stretch>
                        <a:fillRect/>
                      </a:stretch>
                    </p:blipFill>
                    <p:spPr>
                      <a:xfrm>
                        <a:off x="7267945" y="1471851"/>
                        <a:ext cx="365125" cy="404812"/>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9D3FA6EE-B973-A24E-B3FA-48E89CC9E6B1}"/>
              </a:ext>
            </a:extLst>
          </p:cNvPr>
          <p:cNvGrpSpPr/>
          <p:nvPr/>
        </p:nvGrpSpPr>
        <p:grpSpPr>
          <a:xfrm>
            <a:off x="8275592" y="1732742"/>
            <a:ext cx="642433" cy="1906478"/>
            <a:chOff x="8316460" y="1910469"/>
            <a:chExt cx="642433" cy="1906478"/>
          </a:xfrm>
        </p:grpSpPr>
        <p:cxnSp>
          <p:nvCxnSpPr>
            <p:cNvPr id="10" name="Straight Connector 9">
              <a:extLst>
                <a:ext uri="{FF2B5EF4-FFF2-40B4-BE49-F238E27FC236}">
                  <a16:creationId xmlns:a16="http://schemas.microsoft.com/office/drawing/2014/main" id="{8FD74F34-B554-3E43-9BB7-3E1F82B90182}"/>
                </a:ext>
              </a:extLst>
            </p:cNvPr>
            <p:cNvCxnSpPr>
              <a:cxnSpLocks/>
            </p:cNvCxnSpPr>
            <p:nvPr/>
          </p:nvCxnSpPr>
          <p:spPr>
            <a:xfrm>
              <a:off x="8448499" y="1910469"/>
              <a:ext cx="0" cy="14815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20A80518-BAA8-A540-9328-67511492C02B}"/>
                </a:ext>
              </a:extLst>
            </p:cNvPr>
            <p:cNvSpPr/>
            <p:nvPr/>
          </p:nvSpPr>
          <p:spPr>
            <a:xfrm>
              <a:off x="8316460" y="3392042"/>
              <a:ext cx="277781" cy="36143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3" name="Object 32">
              <a:extLst>
                <a:ext uri="{FF2B5EF4-FFF2-40B4-BE49-F238E27FC236}">
                  <a16:creationId xmlns:a16="http://schemas.microsoft.com/office/drawing/2014/main" id="{DAB74303-E020-1F4E-BCA3-D38270B567C2}"/>
                </a:ext>
              </a:extLst>
            </p:cNvPr>
            <p:cNvGraphicFramePr>
              <a:graphicFrameLocks noChangeAspect="1"/>
            </p:cNvGraphicFramePr>
            <p:nvPr/>
          </p:nvGraphicFramePr>
          <p:xfrm>
            <a:off x="8615993" y="3412135"/>
            <a:ext cx="342900" cy="404812"/>
          </p:xfrm>
          <a:graphic>
            <a:graphicData uri="http://schemas.openxmlformats.org/presentationml/2006/ole">
              <mc:AlternateContent xmlns:mc="http://schemas.openxmlformats.org/markup-compatibility/2006">
                <mc:Choice xmlns:v="urn:schemas-microsoft-com:vml" Requires="v">
                  <p:oleObj spid="_x0000_s40964" r:id="rId10" imgW="203200" imgH="241300" progId="Equation.DSMT4">
                    <p:embed/>
                  </p:oleObj>
                </mc:Choice>
                <mc:Fallback>
                  <p:oleObj r:id="rId10" imgW="203200" imgH="241300" progId="Equation.DSMT4">
                    <p:embed/>
                    <p:pic>
                      <p:nvPicPr>
                        <p:cNvPr id="33" name="Object 32">
                          <a:extLst>
                            <a:ext uri="{FF2B5EF4-FFF2-40B4-BE49-F238E27FC236}">
                              <a16:creationId xmlns:a16="http://schemas.microsoft.com/office/drawing/2014/main" id="{DAB74303-E020-1F4E-BCA3-D38270B567C2}"/>
                            </a:ext>
                          </a:extLst>
                        </p:cNvPr>
                        <p:cNvPicPr/>
                        <p:nvPr/>
                      </p:nvPicPr>
                      <p:blipFill>
                        <a:blip r:embed="rId11"/>
                        <a:stretch>
                          <a:fillRect/>
                        </a:stretch>
                      </p:blipFill>
                      <p:spPr>
                        <a:xfrm>
                          <a:off x="8615993" y="3412135"/>
                          <a:ext cx="342900" cy="404812"/>
                        </a:xfrm>
                        <a:prstGeom prst="rect">
                          <a:avLst/>
                        </a:prstGeom>
                      </p:spPr>
                    </p:pic>
                  </p:oleObj>
                </mc:Fallback>
              </mc:AlternateContent>
            </a:graphicData>
          </a:graphic>
        </p:graphicFrame>
      </p:grpSp>
      <p:sp>
        <p:nvSpPr>
          <p:cNvPr id="34" name="Rectangle 33">
            <a:extLst>
              <a:ext uri="{FF2B5EF4-FFF2-40B4-BE49-F238E27FC236}">
                <a16:creationId xmlns:a16="http://schemas.microsoft.com/office/drawing/2014/main" id="{13B878F3-1FE5-084F-AB98-C78390F1C44C}"/>
              </a:ext>
            </a:extLst>
          </p:cNvPr>
          <p:cNvSpPr/>
          <p:nvPr/>
        </p:nvSpPr>
        <p:spPr>
          <a:xfrm>
            <a:off x="7849107" y="2259977"/>
            <a:ext cx="146361" cy="197552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6CCDD2E-191D-6043-99AD-A1C873886E6E}"/>
              </a:ext>
            </a:extLst>
          </p:cNvPr>
          <p:cNvSpPr txBox="1"/>
          <p:nvPr/>
        </p:nvSpPr>
        <p:spPr>
          <a:xfrm>
            <a:off x="416494" y="962752"/>
            <a:ext cx="740819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How would this problem change if       was on an incline of angle    , friction was removed and both bodies started from rest?</a:t>
            </a:r>
          </a:p>
        </p:txBody>
      </p:sp>
      <p:graphicFrame>
        <p:nvGraphicFramePr>
          <p:cNvPr id="36" name="Object 35">
            <a:extLst>
              <a:ext uri="{FF2B5EF4-FFF2-40B4-BE49-F238E27FC236}">
                <a16:creationId xmlns:a16="http://schemas.microsoft.com/office/drawing/2014/main" id="{4E325616-F7C4-404B-BBFC-4504666D24FD}"/>
              </a:ext>
            </a:extLst>
          </p:cNvPr>
          <p:cNvGraphicFramePr>
            <a:graphicFrameLocks noChangeAspect="1"/>
          </p:cNvGraphicFramePr>
          <p:nvPr/>
        </p:nvGraphicFramePr>
        <p:xfrm>
          <a:off x="4112480" y="968445"/>
          <a:ext cx="365125" cy="404812"/>
        </p:xfrm>
        <a:graphic>
          <a:graphicData uri="http://schemas.openxmlformats.org/presentationml/2006/ole">
            <mc:AlternateContent xmlns:mc="http://schemas.openxmlformats.org/markup-compatibility/2006">
              <mc:Choice xmlns:v="urn:schemas-microsoft-com:vml" Requires="v">
                <p:oleObj spid="_x0000_s40965" r:id="rId12" imgW="215900" imgH="241300" progId="Equation.DSMT4">
                  <p:embed/>
                </p:oleObj>
              </mc:Choice>
              <mc:Fallback>
                <p:oleObj r:id="rId12" imgW="215900" imgH="241300" progId="Equation.DSMT4">
                  <p:embed/>
                  <p:pic>
                    <p:nvPicPr>
                      <p:cNvPr id="36" name="Object 35">
                        <a:extLst>
                          <a:ext uri="{FF2B5EF4-FFF2-40B4-BE49-F238E27FC236}">
                            <a16:creationId xmlns:a16="http://schemas.microsoft.com/office/drawing/2014/main" id="{4E325616-F7C4-404B-BBFC-4504666D24FD}"/>
                          </a:ext>
                        </a:extLst>
                      </p:cNvPr>
                      <p:cNvPicPr/>
                      <p:nvPr/>
                    </p:nvPicPr>
                    <p:blipFill>
                      <a:blip r:embed="rId9"/>
                      <a:stretch>
                        <a:fillRect/>
                      </a:stretch>
                    </p:blipFill>
                    <p:spPr>
                      <a:xfrm>
                        <a:off x="4112480" y="968445"/>
                        <a:ext cx="365125" cy="40481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2E2EFF00-35D3-7A41-A959-4B3C4FE5737E}"/>
              </a:ext>
            </a:extLst>
          </p:cNvPr>
          <p:cNvGraphicFramePr>
            <a:graphicFrameLocks noChangeAspect="1"/>
          </p:cNvGraphicFramePr>
          <p:nvPr/>
        </p:nvGraphicFramePr>
        <p:xfrm>
          <a:off x="7159177" y="1034834"/>
          <a:ext cx="214313" cy="298450"/>
        </p:xfrm>
        <a:graphic>
          <a:graphicData uri="http://schemas.openxmlformats.org/presentationml/2006/ole">
            <mc:AlternateContent xmlns:mc="http://schemas.openxmlformats.org/markup-compatibility/2006">
              <mc:Choice xmlns:v="urn:schemas-microsoft-com:vml" Requires="v">
                <p:oleObj spid="_x0000_s40966" r:id="rId13" imgW="127000" imgH="177800" progId="Equation.DSMT4">
                  <p:embed/>
                </p:oleObj>
              </mc:Choice>
              <mc:Fallback>
                <p:oleObj r:id="rId13" imgW="127000" imgH="177800" progId="Equation.DSMT4">
                  <p:embed/>
                  <p:pic>
                    <p:nvPicPr>
                      <p:cNvPr id="38" name="Object 37">
                        <a:extLst>
                          <a:ext uri="{FF2B5EF4-FFF2-40B4-BE49-F238E27FC236}">
                            <a16:creationId xmlns:a16="http://schemas.microsoft.com/office/drawing/2014/main" id="{2E2EFF00-35D3-7A41-A959-4B3C4FE5737E}"/>
                          </a:ext>
                        </a:extLst>
                      </p:cNvPr>
                      <p:cNvPicPr/>
                      <p:nvPr/>
                    </p:nvPicPr>
                    <p:blipFill>
                      <a:blip r:embed="rId14"/>
                      <a:stretch>
                        <a:fillRect/>
                      </a:stretch>
                    </p:blipFill>
                    <p:spPr>
                      <a:xfrm>
                        <a:off x="7159177" y="1034834"/>
                        <a:ext cx="214313" cy="298450"/>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F169F262-1080-E048-B51B-F4948B8AF5B7}"/>
              </a:ext>
            </a:extLst>
          </p:cNvPr>
          <p:cNvSpPr txBox="1"/>
          <p:nvPr/>
        </p:nvSpPr>
        <p:spPr>
          <a:xfrm>
            <a:off x="416494" y="4413336"/>
            <a:ext cx="769108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Again, this is straight conservation of energy, so we start with bailiwicks:</a:t>
            </a:r>
          </a:p>
        </p:txBody>
      </p:sp>
      <p:graphicFrame>
        <p:nvGraphicFramePr>
          <p:cNvPr id="41" name="Object 40">
            <a:extLst>
              <a:ext uri="{FF2B5EF4-FFF2-40B4-BE49-F238E27FC236}">
                <a16:creationId xmlns:a16="http://schemas.microsoft.com/office/drawing/2014/main" id="{3B3BFE85-19D3-4145-8EC2-575A019D9E0C}"/>
              </a:ext>
            </a:extLst>
          </p:cNvPr>
          <p:cNvGraphicFramePr>
            <a:graphicFrameLocks noChangeAspect="1"/>
          </p:cNvGraphicFramePr>
          <p:nvPr/>
        </p:nvGraphicFramePr>
        <p:xfrm>
          <a:off x="1977203" y="4955480"/>
          <a:ext cx="4437063" cy="447675"/>
        </p:xfrm>
        <a:graphic>
          <a:graphicData uri="http://schemas.openxmlformats.org/presentationml/2006/ole">
            <mc:AlternateContent xmlns:mc="http://schemas.openxmlformats.org/markup-compatibility/2006">
              <mc:Choice xmlns:v="urn:schemas-microsoft-com:vml" Requires="v">
                <p:oleObj spid="_x0000_s40967" r:id="rId15" imgW="2628900" imgH="266700" progId="Equation.DSMT4">
                  <p:embed/>
                </p:oleObj>
              </mc:Choice>
              <mc:Fallback>
                <p:oleObj r:id="rId15" imgW="2628900" imgH="266700" progId="Equation.DSMT4">
                  <p:embed/>
                  <p:pic>
                    <p:nvPicPr>
                      <p:cNvPr id="41" name="Object 40">
                        <a:extLst>
                          <a:ext uri="{FF2B5EF4-FFF2-40B4-BE49-F238E27FC236}">
                            <a16:creationId xmlns:a16="http://schemas.microsoft.com/office/drawing/2014/main" id="{3B3BFE85-19D3-4145-8EC2-575A019D9E0C}"/>
                          </a:ext>
                        </a:extLst>
                      </p:cNvPr>
                      <p:cNvPicPr/>
                      <p:nvPr/>
                    </p:nvPicPr>
                    <p:blipFill>
                      <a:blip r:embed="rId16"/>
                      <a:stretch>
                        <a:fillRect/>
                      </a:stretch>
                    </p:blipFill>
                    <p:spPr>
                      <a:xfrm>
                        <a:off x="1977203" y="4955480"/>
                        <a:ext cx="4437063" cy="447675"/>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B389B769-07A8-FD47-AB55-82DF294F46AB}"/>
              </a:ext>
            </a:extLst>
          </p:cNvPr>
          <p:cNvSpPr txBox="1"/>
          <p:nvPr/>
        </p:nvSpPr>
        <p:spPr>
          <a:xfrm>
            <a:off x="392073" y="3661657"/>
            <a:ext cx="7432613"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We’ll assume the block accelerates </a:t>
            </a:r>
            <a:r>
              <a:rPr lang="en-US" sz="2000" i="1" dirty="0">
                <a:latin typeface="Times New Roman" panose="02020603050405020304" pitchFamily="18" charset="0"/>
                <a:cs typeface="Times New Roman" panose="02020603050405020304" pitchFamily="18" charset="0"/>
              </a:rPr>
              <a:t>down </a:t>
            </a:r>
            <a:r>
              <a:rPr lang="en-US" sz="2000" dirty="0">
                <a:latin typeface="Times New Roman" panose="02020603050405020304" pitchFamily="18" charset="0"/>
                <a:cs typeface="Times New Roman" panose="02020603050405020304" pitchFamily="18" charset="0"/>
              </a:rPr>
              <a:t>the incline. So what’s its velocity once it has traveled a distance </a:t>
            </a:r>
            <a:r>
              <a:rPr lang="en-US" sz="2000" i="1" dirty="0">
                <a:latin typeface="Times New Roman" panose="02020603050405020304" pitchFamily="18" charset="0"/>
                <a:cs typeface="Times New Roman" panose="02020603050405020304" pitchFamily="18" charset="0"/>
              </a:rPr>
              <a:t>d </a:t>
            </a:r>
            <a:r>
              <a:rPr lang="en-US" sz="2000" dirty="0">
                <a:latin typeface="Times New Roman" panose="02020603050405020304" pitchFamily="18" charset="0"/>
                <a:cs typeface="Times New Roman" panose="02020603050405020304" pitchFamily="18" charset="0"/>
              </a:rPr>
              <a:t>units down the incline?</a:t>
            </a:r>
          </a:p>
        </p:txBody>
      </p:sp>
      <p:sp>
        <p:nvSpPr>
          <p:cNvPr id="24" name="TextBox 23">
            <a:extLst>
              <a:ext uri="{FF2B5EF4-FFF2-40B4-BE49-F238E27FC236}">
                <a16:creationId xmlns:a16="http://schemas.microsoft.com/office/drawing/2014/main" id="{3113B910-B20B-CE4A-8D2F-65154947E14A}"/>
              </a:ext>
            </a:extLst>
          </p:cNvPr>
          <p:cNvSpPr txBox="1"/>
          <p:nvPr/>
        </p:nvSpPr>
        <p:spPr>
          <a:xfrm>
            <a:off x="455782" y="1713584"/>
            <a:ext cx="5160599"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that case, you’d have to assume a direction of acceleration (you don’t know if the angle is enough to make       accelerate up or down the incline), and once assumed you’d have to set a zero-point for your potential energy function for the block.  </a:t>
            </a:r>
          </a:p>
        </p:txBody>
      </p:sp>
      <p:grpSp>
        <p:nvGrpSpPr>
          <p:cNvPr id="3" name="Group 2">
            <a:extLst>
              <a:ext uri="{FF2B5EF4-FFF2-40B4-BE49-F238E27FC236}">
                <a16:creationId xmlns:a16="http://schemas.microsoft.com/office/drawing/2014/main" id="{7ABE2DE4-11A5-E14B-927F-B43B5200C3AA}"/>
              </a:ext>
            </a:extLst>
          </p:cNvPr>
          <p:cNvGrpSpPr/>
          <p:nvPr/>
        </p:nvGrpSpPr>
        <p:grpSpPr>
          <a:xfrm rot="19982750">
            <a:off x="5399632" y="2030961"/>
            <a:ext cx="3172428" cy="700211"/>
            <a:chOff x="5282929" y="1551711"/>
            <a:chExt cx="3172428" cy="700211"/>
          </a:xfrm>
        </p:grpSpPr>
        <p:sp>
          <p:nvSpPr>
            <p:cNvPr id="7" name="Rectangle 6">
              <a:extLst>
                <a:ext uri="{FF2B5EF4-FFF2-40B4-BE49-F238E27FC236}">
                  <a16:creationId xmlns:a16="http://schemas.microsoft.com/office/drawing/2014/main" id="{80C58900-3F6E-FF42-8616-F6EF81441F87}"/>
                </a:ext>
              </a:extLst>
            </p:cNvPr>
            <p:cNvSpPr/>
            <p:nvPr/>
          </p:nvSpPr>
          <p:spPr>
            <a:xfrm>
              <a:off x="5282929" y="2008854"/>
              <a:ext cx="2870522" cy="243068"/>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F55F81-5B86-D448-88BE-8BB4B5E9183E}"/>
                </a:ext>
              </a:extLst>
            </p:cNvPr>
            <p:cNvCxnSpPr>
              <a:cxnSpLocks/>
            </p:cNvCxnSpPr>
            <p:nvPr/>
          </p:nvCxnSpPr>
          <p:spPr>
            <a:xfrm>
              <a:off x="7409969" y="1785834"/>
              <a:ext cx="87827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2A5FD629-51BC-884F-8D22-CD2EB2650846}"/>
                </a:ext>
              </a:extLst>
            </p:cNvPr>
            <p:cNvSpPr/>
            <p:nvPr/>
          </p:nvSpPr>
          <p:spPr>
            <a:xfrm>
              <a:off x="8177564" y="1771573"/>
              <a:ext cx="277793" cy="277793"/>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64CA9C-A550-574E-A692-A0777D8B48EC}"/>
                </a:ext>
              </a:extLst>
            </p:cNvPr>
            <p:cNvSpPr/>
            <p:nvPr/>
          </p:nvSpPr>
          <p:spPr>
            <a:xfrm>
              <a:off x="6938893" y="1551711"/>
              <a:ext cx="471076" cy="449087"/>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4376C41-137A-924E-B866-69BF6C4D61EE}"/>
                </a:ext>
              </a:extLst>
            </p:cNvPr>
            <p:cNvSpPr/>
            <p:nvPr/>
          </p:nvSpPr>
          <p:spPr>
            <a:xfrm>
              <a:off x="8062536" y="1880461"/>
              <a:ext cx="286002" cy="257805"/>
            </a:xfrm>
            <a:custGeom>
              <a:avLst/>
              <a:gdLst>
                <a:gd name="connsiteX0" fmla="*/ 237664 w 286002"/>
                <a:gd name="connsiteY0" fmla="*/ 0 h 257805"/>
                <a:gd name="connsiteX1" fmla="*/ 286002 w 286002"/>
                <a:gd name="connsiteY1" fmla="*/ 60423 h 257805"/>
                <a:gd name="connsiteX2" fmla="*/ 92649 w 286002"/>
                <a:gd name="connsiteY2" fmla="*/ 257805 h 257805"/>
                <a:gd name="connsiteX3" fmla="*/ 84592 w 286002"/>
                <a:gd name="connsiteY3" fmla="*/ 136959 h 257805"/>
                <a:gd name="connsiteX4" fmla="*/ 0 w 286002"/>
                <a:gd name="connsiteY4" fmla="*/ 128903 h 257805"/>
                <a:gd name="connsiteX5" fmla="*/ 237664 w 286002"/>
                <a:gd name="connsiteY5" fmla="*/ 0 h 25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02" h="257805">
                  <a:moveTo>
                    <a:pt x="237664" y="0"/>
                  </a:moveTo>
                  <a:lnTo>
                    <a:pt x="286002" y="60423"/>
                  </a:lnTo>
                  <a:lnTo>
                    <a:pt x="92649" y="257805"/>
                  </a:lnTo>
                  <a:lnTo>
                    <a:pt x="84592" y="136959"/>
                  </a:lnTo>
                  <a:lnTo>
                    <a:pt x="0" y="128903"/>
                  </a:lnTo>
                  <a:lnTo>
                    <a:pt x="237664" y="0"/>
                  </a:lnTo>
                  <a:close/>
                </a:path>
              </a:pathLst>
            </a:cu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27" name="Object 26">
            <a:extLst>
              <a:ext uri="{FF2B5EF4-FFF2-40B4-BE49-F238E27FC236}">
                <a16:creationId xmlns:a16="http://schemas.microsoft.com/office/drawing/2014/main" id="{42DD8618-66F8-374F-B13A-6384E5AFBD04}"/>
              </a:ext>
            </a:extLst>
          </p:cNvPr>
          <p:cNvGraphicFramePr>
            <a:graphicFrameLocks noChangeAspect="1"/>
          </p:cNvGraphicFramePr>
          <p:nvPr/>
        </p:nvGraphicFramePr>
        <p:xfrm>
          <a:off x="2195931" y="2324000"/>
          <a:ext cx="365125" cy="404812"/>
        </p:xfrm>
        <a:graphic>
          <a:graphicData uri="http://schemas.openxmlformats.org/presentationml/2006/ole">
            <mc:AlternateContent xmlns:mc="http://schemas.openxmlformats.org/markup-compatibility/2006">
              <mc:Choice xmlns:v="urn:schemas-microsoft-com:vml" Requires="v">
                <p:oleObj spid="_x0000_s40968" r:id="rId17" imgW="215900" imgH="241300" progId="Equation.DSMT4">
                  <p:embed/>
                </p:oleObj>
              </mc:Choice>
              <mc:Fallback>
                <p:oleObj r:id="rId17" imgW="215900" imgH="241300" progId="Equation.DSMT4">
                  <p:embed/>
                  <p:pic>
                    <p:nvPicPr>
                      <p:cNvPr id="27" name="Object 26">
                        <a:extLst>
                          <a:ext uri="{FF2B5EF4-FFF2-40B4-BE49-F238E27FC236}">
                            <a16:creationId xmlns:a16="http://schemas.microsoft.com/office/drawing/2014/main" id="{42DD8618-66F8-374F-B13A-6384E5AFBD04}"/>
                          </a:ext>
                        </a:extLst>
                      </p:cNvPr>
                      <p:cNvPicPr/>
                      <p:nvPr/>
                    </p:nvPicPr>
                    <p:blipFill>
                      <a:blip r:embed="rId9"/>
                      <a:stretch>
                        <a:fillRect/>
                      </a:stretch>
                    </p:blipFill>
                    <p:spPr>
                      <a:xfrm>
                        <a:off x="2195931" y="2324000"/>
                        <a:ext cx="365125" cy="404812"/>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A5B04F5-0356-894A-BE57-45578A6D8664}"/>
              </a:ext>
            </a:extLst>
          </p:cNvPr>
          <p:cNvCxnSpPr/>
          <p:nvPr/>
        </p:nvCxnSpPr>
        <p:spPr>
          <a:xfrm>
            <a:off x="5916168" y="3395033"/>
            <a:ext cx="135016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Freeform 7">
            <a:extLst>
              <a:ext uri="{FF2B5EF4-FFF2-40B4-BE49-F238E27FC236}">
                <a16:creationId xmlns:a16="http://schemas.microsoft.com/office/drawing/2014/main" id="{7D10158A-AFB1-F648-8C41-E5E11F34B27D}"/>
              </a:ext>
            </a:extLst>
          </p:cNvPr>
          <p:cNvSpPr/>
          <p:nvPr/>
        </p:nvSpPr>
        <p:spPr>
          <a:xfrm>
            <a:off x="6236208" y="3145536"/>
            <a:ext cx="138538" cy="246888"/>
          </a:xfrm>
          <a:custGeom>
            <a:avLst/>
            <a:gdLst>
              <a:gd name="connsiteX0" fmla="*/ 0 w 138538"/>
              <a:gd name="connsiteY0" fmla="*/ 0 h 246888"/>
              <a:gd name="connsiteX1" fmla="*/ 118872 w 138538"/>
              <a:gd name="connsiteY1" fmla="*/ 128016 h 246888"/>
              <a:gd name="connsiteX2" fmla="*/ 137160 w 138538"/>
              <a:gd name="connsiteY2" fmla="*/ 246888 h 246888"/>
            </a:gdLst>
            <a:ahLst/>
            <a:cxnLst>
              <a:cxn ang="0">
                <a:pos x="connsiteX0" y="connsiteY0"/>
              </a:cxn>
              <a:cxn ang="0">
                <a:pos x="connsiteX1" y="connsiteY1"/>
              </a:cxn>
              <a:cxn ang="0">
                <a:pos x="connsiteX2" y="connsiteY2"/>
              </a:cxn>
            </a:cxnLst>
            <a:rect l="l" t="t" r="r" b="b"/>
            <a:pathLst>
              <a:path w="138538" h="246888">
                <a:moveTo>
                  <a:pt x="0" y="0"/>
                </a:moveTo>
                <a:cubicBezTo>
                  <a:pt x="48006" y="43434"/>
                  <a:pt x="96012" y="86868"/>
                  <a:pt x="118872" y="128016"/>
                </a:cubicBezTo>
                <a:cubicBezTo>
                  <a:pt x="141732" y="169164"/>
                  <a:pt x="139446" y="208026"/>
                  <a:pt x="137160" y="246888"/>
                </a:cubicBezTo>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9" name="Object 38">
            <a:extLst>
              <a:ext uri="{FF2B5EF4-FFF2-40B4-BE49-F238E27FC236}">
                <a16:creationId xmlns:a16="http://schemas.microsoft.com/office/drawing/2014/main" id="{D49E6317-AA7B-9A45-9777-E24A63A69ED6}"/>
              </a:ext>
            </a:extLst>
          </p:cNvPr>
          <p:cNvGraphicFramePr>
            <a:graphicFrameLocks noChangeAspect="1"/>
          </p:cNvGraphicFramePr>
          <p:nvPr/>
        </p:nvGraphicFramePr>
        <p:xfrm>
          <a:off x="6377774" y="3072120"/>
          <a:ext cx="214313" cy="298450"/>
        </p:xfrm>
        <a:graphic>
          <a:graphicData uri="http://schemas.openxmlformats.org/presentationml/2006/ole">
            <mc:AlternateContent xmlns:mc="http://schemas.openxmlformats.org/markup-compatibility/2006">
              <mc:Choice xmlns:v="urn:schemas-microsoft-com:vml" Requires="v">
                <p:oleObj spid="_x0000_s40969" r:id="rId18" imgW="127000" imgH="177800" progId="Equation.DSMT4">
                  <p:embed/>
                </p:oleObj>
              </mc:Choice>
              <mc:Fallback>
                <p:oleObj r:id="rId18" imgW="127000" imgH="177800" progId="Equation.DSMT4">
                  <p:embed/>
                  <p:pic>
                    <p:nvPicPr>
                      <p:cNvPr id="39" name="Object 38">
                        <a:extLst>
                          <a:ext uri="{FF2B5EF4-FFF2-40B4-BE49-F238E27FC236}">
                            <a16:creationId xmlns:a16="http://schemas.microsoft.com/office/drawing/2014/main" id="{D49E6317-AA7B-9A45-9777-E24A63A69ED6}"/>
                          </a:ext>
                        </a:extLst>
                      </p:cNvPr>
                      <p:cNvPicPr/>
                      <p:nvPr/>
                    </p:nvPicPr>
                    <p:blipFill>
                      <a:blip r:embed="rId19"/>
                      <a:stretch>
                        <a:fillRect/>
                      </a:stretch>
                    </p:blipFill>
                    <p:spPr>
                      <a:xfrm>
                        <a:off x="6377774" y="3072120"/>
                        <a:ext cx="214313" cy="298450"/>
                      </a:xfrm>
                      <a:prstGeom prst="rect">
                        <a:avLst/>
                      </a:prstGeom>
                    </p:spPr>
                  </p:pic>
                </p:oleObj>
              </mc:Fallback>
            </mc:AlternateContent>
          </a:graphicData>
        </a:graphic>
      </p:graphicFrame>
    </p:spTree>
    <p:extLst>
      <p:ext uri="{BB962C8B-B14F-4D97-AF65-F5344CB8AC3E}">
        <p14:creationId xmlns:p14="http://schemas.microsoft.com/office/powerpoint/2010/main" val="378053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a:extLst>
              <a:ext uri="{FF2B5EF4-FFF2-40B4-BE49-F238E27FC236}">
                <a16:creationId xmlns:a16="http://schemas.microsoft.com/office/drawing/2014/main" id="{17ACD07D-58CD-4644-A6C3-57894961C8DB}"/>
              </a:ext>
            </a:extLst>
          </p:cNvPr>
          <p:cNvGraphicFramePr>
            <a:graphicFrameLocks noChangeAspect="1"/>
          </p:cNvGraphicFramePr>
          <p:nvPr/>
        </p:nvGraphicFramePr>
        <p:xfrm>
          <a:off x="6230849" y="4345102"/>
          <a:ext cx="1071562" cy="449262"/>
        </p:xfrm>
        <a:graphic>
          <a:graphicData uri="http://schemas.openxmlformats.org/presentationml/2006/ole">
            <mc:AlternateContent xmlns:mc="http://schemas.openxmlformats.org/markup-compatibility/2006">
              <mc:Choice xmlns:v="urn:schemas-microsoft-com:vml" Requires="v">
                <p:oleObj spid="_x0000_s41985" r:id="rId4" imgW="635000" imgH="266700" progId="Equation.DSMT4">
                  <p:embed/>
                </p:oleObj>
              </mc:Choice>
              <mc:Fallback>
                <p:oleObj r:id="rId4" imgW="635000" imgH="266700" progId="Equation.DSMT4">
                  <p:embed/>
                  <p:pic>
                    <p:nvPicPr>
                      <p:cNvPr id="30" name="Object 29">
                        <a:extLst>
                          <a:ext uri="{FF2B5EF4-FFF2-40B4-BE49-F238E27FC236}">
                            <a16:creationId xmlns:a16="http://schemas.microsoft.com/office/drawing/2014/main" id="{17ACD07D-58CD-4644-A6C3-57894961C8DB}"/>
                          </a:ext>
                        </a:extLst>
                      </p:cNvPr>
                      <p:cNvPicPr/>
                      <p:nvPr/>
                    </p:nvPicPr>
                    <p:blipFill>
                      <a:blip r:embed="rId5"/>
                      <a:stretch>
                        <a:fillRect/>
                      </a:stretch>
                    </p:blipFill>
                    <p:spPr>
                      <a:xfrm>
                        <a:off x="6230849" y="4345102"/>
                        <a:ext cx="1071562" cy="44926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4F25DC0-AC73-6747-93C5-CDC5F8613556}"/>
              </a:ext>
            </a:extLst>
          </p:cNvPr>
          <p:cNvGraphicFramePr>
            <a:graphicFrameLocks noChangeAspect="1"/>
          </p:cNvGraphicFramePr>
          <p:nvPr/>
        </p:nvGraphicFramePr>
        <p:xfrm>
          <a:off x="4597897" y="2649599"/>
          <a:ext cx="365125" cy="404812"/>
        </p:xfrm>
        <a:graphic>
          <a:graphicData uri="http://schemas.openxmlformats.org/presentationml/2006/ole">
            <mc:AlternateContent xmlns:mc="http://schemas.openxmlformats.org/markup-compatibility/2006">
              <mc:Choice xmlns:v="urn:schemas-microsoft-com:vml" Requires="v">
                <p:oleObj spid="_x0000_s41986" r:id="rId6" imgW="215900" imgH="241300" progId="Equation.DSMT4">
                  <p:embed/>
                </p:oleObj>
              </mc:Choice>
              <mc:Fallback>
                <p:oleObj r:id="rId6" imgW="215900" imgH="241300" progId="Equation.DSMT4">
                  <p:embed/>
                  <p:pic>
                    <p:nvPicPr>
                      <p:cNvPr id="32" name="Object 31">
                        <a:extLst>
                          <a:ext uri="{FF2B5EF4-FFF2-40B4-BE49-F238E27FC236}">
                            <a16:creationId xmlns:a16="http://schemas.microsoft.com/office/drawing/2014/main" id="{A4F25DC0-AC73-6747-93C5-CDC5F8613556}"/>
                          </a:ext>
                        </a:extLst>
                      </p:cNvPr>
                      <p:cNvPicPr/>
                      <p:nvPr/>
                    </p:nvPicPr>
                    <p:blipFill>
                      <a:blip r:embed="rId7"/>
                      <a:stretch>
                        <a:fillRect/>
                      </a:stretch>
                    </p:blipFill>
                    <p:spPr>
                      <a:xfrm>
                        <a:off x="4597897" y="2649599"/>
                        <a:ext cx="365125" cy="404812"/>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8FD74F34-B554-3E43-9BB7-3E1F82B90182}"/>
              </a:ext>
            </a:extLst>
          </p:cNvPr>
          <p:cNvCxnSpPr>
            <a:cxnSpLocks/>
          </p:cNvCxnSpPr>
          <p:nvPr/>
        </p:nvCxnSpPr>
        <p:spPr>
          <a:xfrm>
            <a:off x="5737583" y="2910490"/>
            <a:ext cx="0" cy="14815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20A80518-BAA8-A540-9328-67511492C02B}"/>
              </a:ext>
            </a:extLst>
          </p:cNvPr>
          <p:cNvSpPr/>
          <p:nvPr/>
        </p:nvSpPr>
        <p:spPr>
          <a:xfrm>
            <a:off x="5605544" y="4392063"/>
            <a:ext cx="277781" cy="36143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3" name="Object 32">
            <a:extLst>
              <a:ext uri="{FF2B5EF4-FFF2-40B4-BE49-F238E27FC236}">
                <a16:creationId xmlns:a16="http://schemas.microsoft.com/office/drawing/2014/main" id="{DAB74303-E020-1F4E-BCA3-D38270B567C2}"/>
              </a:ext>
            </a:extLst>
          </p:cNvPr>
          <p:cNvGraphicFramePr>
            <a:graphicFrameLocks noChangeAspect="1"/>
          </p:cNvGraphicFramePr>
          <p:nvPr/>
        </p:nvGraphicFramePr>
        <p:xfrm>
          <a:off x="5783665" y="4753500"/>
          <a:ext cx="342900" cy="404812"/>
        </p:xfrm>
        <a:graphic>
          <a:graphicData uri="http://schemas.openxmlformats.org/presentationml/2006/ole">
            <mc:AlternateContent xmlns:mc="http://schemas.openxmlformats.org/markup-compatibility/2006">
              <mc:Choice xmlns:v="urn:schemas-microsoft-com:vml" Requires="v">
                <p:oleObj spid="_x0000_s41987" r:id="rId8" imgW="203200" imgH="241300" progId="Equation.DSMT4">
                  <p:embed/>
                </p:oleObj>
              </mc:Choice>
              <mc:Fallback>
                <p:oleObj r:id="rId8" imgW="203200" imgH="241300" progId="Equation.DSMT4">
                  <p:embed/>
                  <p:pic>
                    <p:nvPicPr>
                      <p:cNvPr id="33" name="Object 32">
                        <a:extLst>
                          <a:ext uri="{FF2B5EF4-FFF2-40B4-BE49-F238E27FC236}">
                            <a16:creationId xmlns:a16="http://schemas.microsoft.com/office/drawing/2014/main" id="{DAB74303-E020-1F4E-BCA3-D38270B567C2}"/>
                          </a:ext>
                        </a:extLst>
                      </p:cNvPr>
                      <p:cNvPicPr/>
                      <p:nvPr/>
                    </p:nvPicPr>
                    <p:blipFill>
                      <a:blip r:embed="rId9"/>
                      <a:stretch>
                        <a:fillRect/>
                      </a:stretch>
                    </p:blipFill>
                    <p:spPr>
                      <a:xfrm>
                        <a:off x="5783665" y="4753500"/>
                        <a:ext cx="342900" cy="404812"/>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13B878F3-1FE5-084F-AB98-C78390F1C44C}"/>
              </a:ext>
            </a:extLst>
          </p:cNvPr>
          <p:cNvSpPr/>
          <p:nvPr/>
        </p:nvSpPr>
        <p:spPr>
          <a:xfrm>
            <a:off x="5179059" y="3437725"/>
            <a:ext cx="146361" cy="197552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C58900-3F6E-FF42-8616-F6EF81441F87}"/>
              </a:ext>
            </a:extLst>
          </p:cNvPr>
          <p:cNvSpPr/>
          <p:nvPr/>
        </p:nvSpPr>
        <p:spPr>
          <a:xfrm rot="19982750">
            <a:off x="2849588" y="3709446"/>
            <a:ext cx="2870522" cy="243068"/>
          </a:xfrm>
          <a:prstGeom prst="rect">
            <a:avLst/>
          </a:prstGeom>
          <a:solidFill>
            <a:schemeClr val="accent2"/>
          </a:solidFill>
          <a:ln>
            <a:solidFill>
              <a:srgbClr val="4A7EBB">
                <a:alpha val="6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F55F81-5B86-D448-88BE-8BB4B5E9183E}"/>
              </a:ext>
            </a:extLst>
          </p:cNvPr>
          <p:cNvCxnSpPr>
            <a:cxnSpLocks/>
          </p:cNvCxnSpPr>
          <p:nvPr/>
        </p:nvCxnSpPr>
        <p:spPr>
          <a:xfrm rot="19982750">
            <a:off x="4697597" y="3011235"/>
            <a:ext cx="87827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2A5FD629-51BC-884F-8D22-CD2EB2650846}"/>
              </a:ext>
            </a:extLst>
          </p:cNvPr>
          <p:cNvSpPr/>
          <p:nvPr/>
        </p:nvSpPr>
        <p:spPr>
          <a:xfrm rot="19982750">
            <a:off x="5470918" y="2771594"/>
            <a:ext cx="277793" cy="277793"/>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64CA9C-A550-574E-A692-A0777D8B48EC}"/>
              </a:ext>
            </a:extLst>
          </p:cNvPr>
          <p:cNvSpPr/>
          <p:nvPr/>
        </p:nvSpPr>
        <p:spPr>
          <a:xfrm rot="19982750">
            <a:off x="4295470" y="3083969"/>
            <a:ext cx="471076" cy="449087"/>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4376C41-137A-924E-B866-69BF6C4D61EE}"/>
              </a:ext>
            </a:extLst>
          </p:cNvPr>
          <p:cNvSpPr/>
          <p:nvPr/>
        </p:nvSpPr>
        <p:spPr>
          <a:xfrm rot="19982750">
            <a:off x="5412766" y="2920019"/>
            <a:ext cx="286002" cy="257805"/>
          </a:xfrm>
          <a:custGeom>
            <a:avLst/>
            <a:gdLst>
              <a:gd name="connsiteX0" fmla="*/ 237664 w 286002"/>
              <a:gd name="connsiteY0" fmla="*/ 0 h 257805"/>
              <a:gd name="connsiteX1" fmla="*/ 286002 w 286002"/>
              <a:gd name="connsiteY1" fmla="*/ 60423 h 257805"/>
              <a:gd name="connsiteX2" fmla="*/ 92649 w 286002"/>
              <a:gd name="connsiteY2" fmla="*/ 257805 h 257805"/>
              <a:gd name="connsiteX3" fmla="*/ 84592 w 286002"/>
              <a:gd name="connsiteY3" fmla="*/ 136959 h 257805"/>
              <a:gd name="connsiteX4" fmla="*/ 0 w 286002"/>
              <a:gd name="connsiteY4" fmla="*/ 128903 h 257805"/>
              <a:gd name="connsiteX5" fmla="*/ 237664 w 286002"/>
              <a:gd name="connsiteY5" fmla="*/ 0 h 25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02" h="257805">
                <a:moveTo>
                  <a:pt x="237664" y="0"/>
                </a:moveTo>
                <a:lnTo>
                  <a:pt x="286002" y="60423"/>
                </a:lnTo>
                <a:lnTo>
                  <a:pt x="92649" y="257805"/>
                </a:lnTo>
                <a:lnTo>
                  <a:pt x="84592" y="136959"/>
                </a:lnTo>
                <a:lnTo>
                  <a:pt x="0" y="128903"/>
                </a:lnTo>
                <a:lnTo>
                  <a:pt x="237664" y="0"/>
                </a:lnTo>
                <a:close/>
              </a:path>
            </a:pathLst>
          </a:cu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A5B04F5-0356-894A-BE57-45578A6D8664}"/>
              </a:ext>
            </a:extLst>
          </p:cNvPr>
          <p:cNvCxnSpPr/>
          <p:nvPr/>
        </p:nvCxnSpPr>
        <p:spPr>
          <a:xfrm>
            <a:off x="3246120" y="4572781"/>
            <a:ext cx="135016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Freeform 7">
            <a:extLst>
              <a:ext uri="{FF2B5EF4-FFF2-40B4-BE49-F238E27FC236}">
                <a16:creationId xmlns:a16="http://schemas.microsoft.com/office/drawing/2014/main" id="{7D10158A-AFB1-F648-8C41-E5E11F34B27D}"/>
              </a:ext>
            </a:extLst>
          </p:cNvPr>
          <p:cNvSpPr/>
          <p:nvPr/>
        </p:nvSpPr>
        <p:spPr>
          <a:xfrm>
            <a:off x="3566160" y="4323284"/>
            <a:ext cx="138538" cy="246888"/>
          </a:xfrm>
          <a:custGeom>
            <a:avLst/>
            <a:gdLst>
              <a:gd name="connsiteX0" fmla="*/ 0 w 138538"/>
              <a:gd name="connsiteY0" fmla="*/ 0 h 246888"/>
              <a:gd name="connsiteX1" fmla="*/ 118872 w 138538"/>
              <a:gd name="connsiteY1" fmla="*/ 128016 h 246888"/>
              <a:gd name="connsiteX2" fmla="*/ 137160 w 138538"/>
              <a:gd name="connsiteY2" fmla="*/ 246888 h 246888"/>
            </a:gdLst>
            <a:ahLst/>
            <a:cxnLst>
              <a:cxn ang="0">
                <a:pos x="connsiteX0" y="connsiteY0"/>
              </a:cxn>
              <a:cxn ang="0">
                <a:pos x="connsiteX1" y="connsiteY1"/>
              </a:cxn>
              <a:cxn ang="0">
                <a:pos x="connsiteX2" y="connsiteY2"/>
              </a:cxn>
            </a:cxnLst>
            <a:rect l="l" t="t" r="r" b="b"/>
            <a:pathLst>
              <a:path w="138538" h="246888">
                <a:moveTo>
                  <a:pt x="0" y="0"/>
                </a:moveTo>
                <a:cubicBezTo>
                  <a:pt x="48006" y="43434"/>
                  <a:pt x="96012" y="86868"/>
                  <a:pt x="118872" y="128016"/>
                </a:cubicBezTo>
                <a:cubicBezTo>
                  <a:pt x="141732" y="169164"/>
                  <a:pt x="139446" y="208026"/>
                  <a:pt x="137160" y="246888"/>
                </a:cubicBezTo>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9" name="Object 38">
            <a:extLst>
              <a:ext uri="{FF2B5EF4-FFF2-40B4-BE49-F238E27FC236}">
                <a16:creationId xmlns:a16="http://schemas.microsoft.com/office/drawing/2014/main" id="{D49E6317-AA7B-9A45-9777-E24A63A69ED6}"/>
              </a:ext>
            </a:extLst>
          </p:cNvPr>
          <p:cNvGraphicFramePr>
            <a:graphicFrameLocks noChangeAspect="1"/>
          </p:cNvGraphicFramePr>
          <p:nvPr/>
        </p:nvGraphicFramePr>
        <p:xfrm>
          <a:off x="3707726" y="4249868"/>
          <a:ext cx="214313" cy="298450"/>
        </p:xfrm>
        <a:graphic>
          <a:graphicData uri="http://schemas.openxmlformats.org/presentationml/2006/ole">
            <mc:AlternateContent xmlns:mc="http://schemas.openxmlformats.org/markup-compatibility/2006">
              <mc:Choice xmlns:v="urn:schemas-microsoft-com:vml" Requires="v">
                <p:oleObj spid="_x0000_s41988" r:id="rId10" imgW="127000" imgH="177800" progId="Equation.DSMT4">
                  <p:embed/>
                </p:oleObj>
              </mc:Choice>
              <mc:Fallback>
                <p:oleObj r:id="rId10" imgW="127000" imgH="177800" progId="Equation.DSMT4">
                  <p:embed/>
                  <p:pic>
                    <p:nvPicPr>
                      <p:cNvPr id="39" name="Object 38">
                        <a:extLst>
                          <a:ext uri="{FF2B5EF4-FFF2-40B4-BE49-F238E27FC236}">
                            <a16:creationId xmlns:a16="http://schemas.microsoft.com/office/drawing/2014/main" id="{D49E6317-AA7B-9A45-9777-E24A63A69ED6}"/>
                          </a:ext>
                        </a:extLst>
                      </p:cNvPr>
                      <p:cNvPicPr/>
                      <p:nvPr/>
                    </p:nvPicPr>
                    <p:blipFill>
                      <a:blip r:embed="rId11"/>
                      <a:stretch>
                        <a:fillRect/>
                      </a:stretch>
                    </p:blipFill>
                    <p:spPr>
                      <a:xfrm>
                        <a:off x="3707726" y="4249868"/>
                        <a:ext cx="214313" cy="298450"/>
                      </a:xfrm>
                      <a:prstGeom prst="rect">
                        <a:avLst/>
                      </a:prstGeom>
                    </p:spPr>
                  </p:pic>
                </p:oleObj>
              </mc:Fallback>
            </mc:AlternateContent>
          </a:graphicData>
        </a:graphic>
      </p:graphicFrame>
      <p:cxnSp>
        <p:nvCxnSpPr>
          <p:cNvPr id="43" name="Straight Connector 42">
            <a:extLst>
              <a:ext uri="{FF2B5EF4-FFF2-40B4-BE49-F238E27FC236}">
                <a16:creationId xmlns:a16="http://schemas.microsoft.com/office/drawing/2014/main" id="{2BCE058A-AAAF-2342-9A81-438362F66ECD}"/>
              </a:ext>
            </a:extLst>
          </p:cNvPr>
          <p:cNvCxnSpPr/>
          <p:nvPr/>
        </p:nvCxnSpPr>
        <p:spPr>
          <a:xfrm>
            <a:off x="4880684" y="4569733"/>
            <a:ext cx="1350165" cy="0"/>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B43854-BABB-B648-9136-02BC35070566}"/>
              </a:ext>
            </a:extLst>
          </p:cNvPr>
          <p:cNvCxnSpPr>
            <a:cxnSpLocks/>
          </p:cNvCxnSpPr>
          <p:nvPr/>
        </p:nvCxnSpPr>
        <p:spPr>
          <a:xfrm>
            <a:off x="5325420" y="3615428"/>
            <a:ext cx="801145" cy="10137"/>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6BDD95EF-F1E6-B240-A428-102FFC7D8CD4}"/>
              </a:ext>
            </a:extLst>
          </p:cNvPr>
          <p:cNvSpPr/>
          <p:nvPr/>
        </p:nvSpPr>
        <p:spPr>
          <a:xfrm>
            <a:off x="5593165" y="3434709"/>
            <a:ext cx="277781" cy="361437"/>
          </a:xfrm>
          <a:prstGeom prst="rect">
            <a:avLst/>
          </a:prstGeom>
          <a:solidFill>
            <a:srgbClr val="FF0000">
              <a:alpha val="4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6" name="Object 45">
            <a:extLst>
              <a:ext uri="{FF2B5EF4-FFF2-40B4-BE49-F238E27FC236}">
                <a16:creationId xmlns:a16="http://schemas.microsoft.com/office/drawing/2014/main" id="{F4343BF4-6EBA-504D-9C3E-FC87FC7A0F3E}"/>
              </a:ext>
            </a:extLst>
          </p:cNvPr>
          <p:cNvGraphicFramePr>
            <a:graphicFrameLocks noChangeAspect="1"/>
          </p:cNvGraphicFramePr>
          <p:nvPr/>
        </p:nvGraphicFramePr>
        <p:xfrm>
          <a:off x="6099760" y="3381718"/>
          <a:ext cx="1008062" cy="449262"/>
        </p:xfrm>
        <a:graphic>
          <a:graphicData uri="http://schemas.openxmlformats.org/presentationml/2006/ole">
            <mc:AlternateContent xmlns:mc="http://schemas.openxmlformats.org/markup-compatibility/2006">
              <mc:Choice xmlns:v="urn:schemas-microsoft-com:vml" Requires="v">
                <p:oleObj spid="_x0000_s41989" r:id="rId12" imgW="596900" imgH="266700" progId="Equation.DSMT4">
                  <p:embed/>
                </p:oleObj>
              </mc:Choice>
              <mc:Fallback>
                <p:oleObj r:id="rId12" imgW="596900" imgH="266700" progId="Equation.DSMT4">
                  <p:embed/>
                  <p:pic>
                    <p:nvPicPr>
                      <p:cNvPr id="46" name="Object 45">
                        <a:extLst>
                          <a:ext uri="{FF2B5EF4-FFF2-40B4-BE49-F238E27FC236}">
                            <a16:creationId xmlns:a16="http://schemas.microsoft.com/office/drawing/2014/main" id="{F4343BF4-6EBA-504D-9C3E-FC87FC7A0F3E}"/>
                          </a:ext>
                        </a:extLst>
                      </p:cNvPr>
                      <p:cNvPicPr/>
                      <p:nvPr/>
                    </p:nvPicPr>
                    <p:blipFill>
                      <a:blip r:embed="rId13"/>
                      <a:stretch>
                        <a:fillRect/>
                      </a:stretch>
                    </p:blipFill>
                    <p:spPr>
                      <a:xfrm>
                        <a:off x="6099760" y="3381718"/>
                        <a:ext cx="1008062" cy="449262"/>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FF0F632B-1842-B343-AC0A-A6EDCCBAC36A}"/>
              </a:ext>
            </a:extLst>
          </p:cNvPr>
          <p:cNvSpPr/>
          <p:nvPr/>
        </p:nvSpPr>
        <p:spPr>
          <a:xfrm rot="19982750">
            <a:off x="3378751" y="3562645"/>
            <a:ext cx="471076" cy="449087"/>
          </a:xfrm>
          <a:prstGeom prst="rect">
            <a:avLst/>
          </a:prstGeom>
          <a:solidFill>
            <a:srgbClr val="FFFF00">
              <a:alpha val="2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8" name="Object 47">
            <a:extLst>
              <a:ext uri="{FF2B5EF4-FFF2-40B4-BE49-F238E27FC236}">
                <a16:creationId xmlns:a16="http://schemas.microsoft.com/office/drawing/2014/main" id="{D6DDDCD2-8211-E74F-922F-1990FFDEFC1A}"/>
              </a:ext>
            </a:extLst>
          </p:cNvPr>
          <p:cNvGraphicFramePr>
            <a:graphicFrameLocks noChangeAspect="1"/>
          </p:cNvGraphicFramePr>
          <p:nvPr/>
        </p:nvGraphicFramePr>
        <p:xfrm>
          <a:off x="1452372" y="3482086"/>
          <a:ext cx="1008063" cy="449263"/>
        </p:xfrm>
        <a:graphic>
          <a:graphicData uri="http://schemas.openxmlformats.org/presentationml/2006/ole">
            <mc:AlternateContent xmlns:mc="http://schemas.openxmlformats.org/markup-compatibility/2006">
              <mc:Choice xmlns:v="urn:schemas-microsoft-com:vml" Requires="v">
                <p:oleObj spid="_x0000_s41990" r:id="rId14" imgW="596900" imgH="266700" progId="Equation.DSMT4">
                  <p:embed/>
                </p:oleObj>
              </mc:Choice>
              <mc:Fallback>
                <p:oleObj r:id="rId14" imgW="596900" imgH="266700" progId="Equation.DSMT4">
                  <p:embed/>
                  <p:pic>
                    <p:nvPicPr>
                      <p:cNvPr id="48" name="Object 47">
                        <a:extLst>
                          <a:ext uri="{FF2B5EF4-FFF2-40B4-BE49-F238E27FC236}">
                            <a16:creationId xmlns:a16="http://schemas.microsoft.com/office/drawing/2014/main" id="{D6DDDCD2-8211-E74F-922F-1990FFDEFC1A}"/>
                          </a:ext>
                        </a:extLst>
                      </p:cNvPr>
                      <p:cNvPicPr/>
                      <p:nvPr/>
                    </p:nvPicPr>
                    <p:blipFill>
                      <a:blip r:embed="rId15"/>
                      <a:stretch>
                        <a:fillRect/>
                      </a:stretch>
                    </p:blipFill>
                    <p:spPr>
                      <a:xfrm>
                        <a:off x="1452372" y="3482086"/>
                        <a:ext cx="1008063" cy="449263"/>
                      </a:xfrm>
                      <a:prstGeom prst="rect">
                        <a:avLst/>
                      </a:prstGeom>
                    </p:spPr>
                  </p:pic>
                </p:oleObj>
              </mc:Fallback>
            </mc:AlternateContent>
          </a:graphicData>
        </a:graphic>
      </p:graphicFrame>
      <p:cxnSp>
        <p:nvCxnSpPr>
          <p:cNvPr id="49" name="Straight Connector 48">
            <a:extLst>
              <a:ext uri="{FF2B5EF4-FFF2-40B4-BE49-F238E27FC236}">
                <a16:creationId xmlns:a16="http://schemas.microsoft.com/office/drawing/2014/main" id="{F2D873F6-2C6E-BC43-82FF-3FC68B429C25}"/>
              </a:ext>
            </a:extLst>
          </p:cNvPr>
          <p:cNvCxnSpPr/>
          <p:nvPr/>
        </p:nvCxnSpPr>
        <p:spPr>
          <a:xfrm>
            <a:off x="3246120" y="3228641"/>
            <a:ext cx="1350165" cy="0"/>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3BEF45E-7306-9A44-A02C-153240954B00}"/>
              </a:ext>
            </a:extLst>
          </p:cNvPr>
          <p:cNvCxnSpPr>
            <a:cxnSpLocks/>
          </p:cNvCxnSpPr>
          <p:nvPr/>
        </p:nvCxnSpPr>
        <p:spPr>
          <a:xfrm>
            <a:off x="2498736" y="3696904"/>
            <a:ext cx="801145" cy="10137"/>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a:extLst>
              <a:ext uri="{FF2B5EF4-FFF2-40B4-BE49-F238E27FC236}">
                <a16:creationId xmlns:a16="http://schemas.microsoft.com/office/drawing/2014/main" id="{60D7C944-A73E-D74E-9761-CC75182CE0AA}"/>
              </a:ext>
            </a:extLst>
          </p:cNvPr>
          <p:cNvGraphicFramePr>
            <a:graphicFrameLocks noChangeAspect="1"/>
          </p:cNvGraphicFramePr>
          <p:nvPr/>
        </p:nvGraphicFramePr>
        <p:xfrm>
          <a:off x="1654257" y="3001597"/>
          <a:ext cx="1565275" cy="449263"/>
        </p:xfrm>
        <a:graphic>
          <a:graphicData uri="http://schemas.openxmlformats.org/presentationml/2006/ole">
            <mc:AlternateContent xmlns:mc="http://schemas.openxmlformats.org/markup-compatibility/2006">
              <mc:Choice xmlns:v="urn:schemas-microsoft-com:vml" Requires="v">
                <p:oleObj spid="_x0000_s41991" r:id="rId16" imgW="927100" imgH="266700" progId="Equation.DSMT4">
                  <p:embed/>
                </p:oleObj>
              </mc:Choice>
              <mc:Fallback>
                <p:oleObj r:id="rId16" imgW="927100" imgH="266700" progId="Equation.DSMT4">
                  <p:embed/>
                  <p:pic>
                    <p:nvPicPr>
                      <p:cNvPr id="51" name="Object 50">
                        <a:extLst>
                          <a:ext uri="{FF2B5EF4-FFF2-40B4-BE49-F238E27FC236}">
                            <a16:creationId xmlns:a16="http://schemas.microsoft.com/office/drawing/2014/main" id="{60D7C944-A73E-D74E-9761-CC75182CE0AA}"/>
                          </a:ext>
                        </a:extLst>
                      </p:cNvPr>
                      <p:cNvPicPr/>
                      <p:nvPr/>
                    </p:nvPicPr>
                    <p:blipFill>
                      <a:blip r:embed="rId17"/>
                      <a:stretch>
                        <a:fillRect/>
                      </a:stretch>
                    </p:blipFill>
                    <p:spPr>
                      <a:xfrm>
                        <a:off x="1654257" y="3001597"/>
                        <a:ext cx="1565275" cy="449263"/>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F8FB5D27-FC2A-6644-ADEE-0B3E9C963242}"/>
              </a:ext>
            </a:extLst>
          </p:cNvPr>
          <p:cNvGrpSpPr/>
          <p:nvPr/>
        </p:nvGrpSpPr>
        <p:grpSpPr>
          <a:xfrm>
            <a:off x="3496103" y="3307308"/>
            <a:ext cx="1841093" cy="646599"/>
            <a:chOff x="2363503" y="3680362"/>
            <a:chExt cx="1841093" cy="646599"/>
          </a:xfrm>
        </p:grpSpPr>
        <p:cxnSp>
          <p:nvCxnSpPr>
            <p:cNvPr id="52" name="Straight Connector 51">
              <a:extLst>
                <a:ext uri="{FF2B5EF4-FFF2-40B4-BE49-F238E27FC236}">
                  <a16:creationId xmlns:a16="http://schemas.microsoft.com/office/drawing/2014/main" id="{5F8C5252-2502-6345-AEBA-B150AEFE6312}"/>
                </a:ext>
              </a:extLst>
            </p:cNvPr>
            <p:cNvCxnSpPr>
              <a:cxnSpLocks/>
            </p:cNvCxnSpPr>
            <p:nvPr/>
          </p:nvCxnSpPr>
          <p:spPr>
            <a:xfrm flipV="1">
              <a:off x="2363503" y="3741410"/>
              <a:ext cx="1134396" cy="550308"/>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D2A524B-79E7-D64F-B396-52DF5CF3C0C6}"/>
                </a:ext>
              </a:extLst>
            </p:cNvPr>
            <p:cNvCxnSpPr>
              <a:cxnSpLocks/>
            </p:cNvCxnSpPr>
            <p:nvPr/>
          </p:nvCxnSpPr>
          <p:spPr>
            <a:xfrm flipV="1">
              <a:off x="3495417" y="3771142"/>
              <a:ext cx="0" cy="490844"/>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9169C46-54EC-1F46-8F39-FB19229B1BAF}"/>
                </a:ext>
              </a:extLst>
            </p:cNvPr>
            <p:cNvCxnSpPr>
              <a:cxnSpLocks/>
            </p:cNvCxnSpPr>
            <p:nvPr/>
          </p:nvCxnSpPr>
          <p:spPr>
            <a:xfrm>
              <a:off x="2410058" y="4300996"/>
              <a:ext cx="1069923" cy="0"/>
            </a:xfrm>
            <a:prstGeom prst="line">
              <a:avLst/>
            </a:prstGeom>
            <a:ln w="952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5" name="Object 54">
              <a:extLst>
                <a:ext uri="{FF2B5EF4-FFF2-40B4-BE49-F238E27FC236}">
                  <a16:creationId xmlns:a16="http://schemas.microsoft.com/office/drawing/2014/main" id="{A0163F2C-6305-4D4A-9CF3-7F749FF5FE49}"/>
                </a:ext>
              </a:extLst>
            </p:cNvPr>
            <p:cNvGraphicFramePr>
              <a:graphicFrameLocks noChangeAspect="1"/>
            </p:cNvGraphicFramePr>
            <p:nvPr/>
          </p:nvGraphicFramePr>
          <p:xfrm>
            <a:off x="3517208" y="3832096"/>
            <a:ext cx="687388" cy="300038"/>
          </p:xfrm>
          <a:graphic>
            <a:graphicData uri="http://schemas.openxmlformats.org/presentationml/2006/ole">
              <mc:AlternateContent xmlns:mc="http://schemas.openxmlformats.org/markup-compatibility/2006">
                <mc:Choice xmlns:v="urn:schemas-microsoft-com:vml" Requires="v">
                  <p:oleObj spid="_x0000_s41992" r:id="rId18" imgW="406400" imgH="177800" progId="Equation.DSMT4">
                    <p:embed/>
                  </p:oleObj>
                </mc:Choice>
                <mc:Fallback>
                  <p:oleObj r:id="rId18" imgW="406400" imgH="177800" progId="Equation.DSMT4">
                    <p:embed/>
                    <p:pic>
                      <p:nvPicPr>
                        <p:cNvPr id="55" name="Object 54">
                          <a:extLst>
                            <a:ext uri="{FF2B5EF4-FFF2-40B4-BE49-F238E27FC236}">
                              <a16:creationId xmlns:a16="http://schemas.microsoft.com/office/drawing/2014/main" id="{A0163F2C-6305-4D4A-9CF3-7F749FF5FE49}"/>
                            </a:ext>
                          </a:extLst>
                        </p:cNvPr>
                        <p:cNvPicPr/>
                        <p:nvPr/>
                      </p:nvPicPr>
                      <p:blipFill>
                        <a:blip r:embed="rId19"/>
                        <a:stretch>
                          <a:fillRect/>
                        </a:stretch>
                      </p:blipFill>
                      <p:spPr>
                        <a:xfrm>
                          <a:off x="3517208" y="3832096"/>
                          <a:ext cx="687388" cy="300038"/>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826C6ECC-A45F-AA4B-93A6-84898F3585B5}"/>
                </a:ext>
              </a:extLst>
            </p:cNvPr>
            <p:cNvGraphicFramePr>
              <a:graphicFrameLocks noChangeAspect="1"/>
            </p:cNvGraphicFramePr>
            <p:nvPr/>
          </p:nvGraphicFramePr>
          <p:xfrm>
            <a:off x="2780436" y="3680362"/>
            <a:ext cx="215900" cy="300037"/>
          </p:xfrm>
          <a:graphic>
            <a:graphicData uri="http://schemas.openxmlformats.org/presentationml/2006/ole">
              <mc:AlternateContent xmlns:mc="http://schemas.openxmlformats.org/markup-compatibility/2006">
                <mc:Choice xmlns:v="urn:schemas-microsoft-com:vml" Requires="v">
                  <p:oleObj spid="_x0000_s41993" r:id="rId20" imgW="127000" imgH="177800" progId="Equation.DSMT4">
                    <p:embed/>
                  </p:oleObj>
                </mc:Choice>
                <mc:Fallback>
                  <p:oleObj r:id="rId20" imgW="127000" imgH="177800" progId="Equation.DSMT4">
                    <p:embed/>
                    <p:pic>
                      <p:nvPicPr>
                        <p:cNvPr id="56" name="Object 55">
                          <a:extLst>
                            <a:ext uri="{FF2B5EF4-FFF2-40B4-BE49-F238E27FC236}">
                              <a16:creationId xmlns:a16="http://schemas.microsoft.com/office/drawing/2014/main" id="{826C6ECC-A45F-AA4B-93A6-84898F3585B5}"/>
                            </a:ext>
                          </a:extLst>
                        </p:cNvPr>
                        <p:cNvPicPr/>
                        <p:nvPr/>
                      </p:nvPicPr>
                      <p:blipFill>
                        <a:blip r:embed="rId21"/>
                        <a:stretch>
                          <a:fillRect/>
                        </a:stretch>
                      </p:blipFill>
                      <p:spPr>
                        <a:xfrm>
                          <a:off x="2780436" y="3680362"/>
                          <a:ext cx="215900" cy="300037"/>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863E1498-91D5-A541-9170-84677336B780}"/>
                </a:ext>
              </a:extLst>
            </p:cNvPr>
            <p:cNvGraphicFramePr>
              <a:graphicFrameLocks noChangeAspect="1"/>
            </p:cNvGraphicFramePr>
            <p:nvPr/>
          </p:nvGraphicFramePr>
          <p:xfrm>
            <a:off x="2807152" y="4028511"/>
            <a:ext cx="214313" cy="298450"/>
          </p:xfrm>
          <a:graphic>
            <a:graphicData uri="http://schemas.openxmlformats.org/presentationml/2006/ole">
              <mc:AlternateContent xmlns:mc="http://schemas.openxmlformats.org/markup-compatibility/2006">
                <mc:Choice xmlns:v="urn:schemas-microsoft-com:vml" Requires="v">
                  <p:oleObj spid="_x0000_s41994" r:id="rId22" imgW="127000" imgH="177800" progId="Equation.DSMT4">
                    <p:embed/>
                  </p:oleObj>
                </mc:Choice>
                <mc:Fallback>
                  <p:oleObj r:id="rId22" imgW="127000" imgH="177800" progId="Equation.DSMT4">
                    <p:embed/>
                    <p:pic>
                      <p:nvPicPr>
                        <p:cNvPr id="57" name="Object 56">
                          <a:extLst>
                            <a:ext uri="{FF2B5EF4-FFF2-40B4-BE49-F238E27FC236}">
                              <a16:creationId xmlns:a16="http://schemas.microsoft.com/office/drawing/2014/main" id="{863E1498-91D5-A541-9170-84677336B780}"/>
                            </a:ext>
                          </a:extLst>
                        </p:cNvPr>
                        <p:cNvPicPr/>
                        <p:nvPr/>
                      </p:nvPicPr>
                      <p:blipFill>
                        <a:blip r:embed="rId11"/>
                        <a:stretch>
                          <a:fillRect/>
                        </a:stretch>
                      </p:blipFill>
                      <p:spPr>
                        <a:xfrm>
                          <a:off x="2807152" y="4028511"/>
                          <a:ext cx="214313" cy="298450"/>
                        </a:xfrm>
                        <a:prstGeom prst="rect">
                          <a:avLst/>
                        </a:prstGeom>
                      </p:spPr>
                    </p:pic>
                  </p:oleObj>
                </mc:Fallback>
              </mc:AlternateContent>
            </a:graphicData>
          </a:graphic>
        </p:graphicFrame>
        <p:sp>
          <p:nvSpPr>
            <p:cNvPr id="58" name="Freeform 57">
              <a:extLst>
                <a:ext uri="{FF2B5EF4-FFF2-40B4-BE49-F238E27FC236}">
                  <a16:creationId xmlns:a16="http://schemas.microsoft.com/office/drawing/2014/main" id="{A43FE850-95AB-1740-A5A5-4EE57B652D21}"/>
                </a:ext>
              </a:extLst>
            </p:cNvPr>
            <p:cNvSpPr/>
            <p:nvPr/>
          </p:nvSpPr>
          <p:spPr>
            <a:xfrm>
              <a:off x="2722146" y="4132593"/>
              <a:ext cx="58290" cy="168403"/>
            </a:xfrm>
            <a:custGeom>
              <a:avLst/>
              <a:gdLst>
                <a:gd name="connsiteX0" fmla="*/ 0 w 138538"/>
                <a:gd name="connsiteY0" fmla="*/ 0 h 246888"/>
                <a:gd name="connsiteX1" fmla="*/ 118872 w 138538"/>
                <a:gd name="connsiteY1" fmla="*/ 128016 h 246888"/>
                <a:gd name="connsiteX2" fmla="*/ 137160 w 138538"/>
                <a:gd name="connsiteY2" fmla="*/ 246888 h 246888"/>
              </a:gdLst>
              <a:ahLst/>
              <a:cxnLst>
                <a:cxn ang="0">
                  <a:pos x="connsiteX0" y="connsiteY0"/>
                </a:cxn>
                <a:cxn ang="0">
                  <a:pos x="connsiteX1" y="connsiteY1"/>
                </a:cxn>
                <a:cxn ang="0">
                  <a:pos x="connsiteX2" y="connsiteY2"/>
                </a:cxn>
              </a:cxnLst>
              <a:rect l="l" t="t" r="r" b="b"/>
              <a:pathLst>
                <a:path w="138538" h="246888">
                  <a:moveTo>
                    <a:pt x="0" y="0"/>
                  </a:moveTo>
                  <a:cubicBezTo>
                    <a:pt x="48006" y="43434"/>
                    <a:pt x="96012" y="86868"/>
                    <a:pt x="118872" y="128016"/>
                  </a:cubicBezTo>
                  <a:cubicBezTo>
                    <a:pt x="141732" y="169164"/>
                    <a:pt x="139446" y="208026"/>
                    <a:pt x="137160" y="246888"/>
                  </a:cubicBezTo>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6AE093A6-F6D9-C544-B1CA-ECE8F36D0786}"/>
              </a:ext>
            </a:extLst>
          </p:cNvPr>
          <p:cNvSpPr txBox="1"/>
          <p:nvPr/>
        </p:nvSpPr>
        <p:spPr>
          <a:xfrm>
            <a:off x="187770" y="374904"/>
            <a:ext cx="870934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Getting the potential-energy zero-levels for the two bodies is a little tricky.  I always set the zero-level to be the lowest the body gets during the motion.  </a:t>
            </a:r>
          </a:p>
        </p:txBody>
      </p:sp>
      <p:sp>
        <p:nvSpPr>
          <p:cNvPr id="59" name="TextBox 58">
            <a:extLst>
              <a:ext uri="{FF2B5EF4-FFF2-40B4-BE49-F238E27FC236}">
                <a16:creationId xmlns:a16="http://schemas.microsoft.com/office/drawing/2014/main" id="{A6345ABC-4A7C-2542-98B9-281804E9DA24}"/>
              </a:ext>
            </a:extLst>
          </p:cNvPr>
          <p:cNvSpPr txBox="1"/>
          <p:nvPr/>
        </p:nvSpPr>
        <p:spPr>
          <a:xfrm>
            <a:off x="456217" y="1074078"/>
            <a:ext cx="8172446"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the hanging mass, it’s easy.  It starts at its lowest points, so that’s where I’d put its zero-point.</a:t>
            </a:r>
          </a:p>
        </p:txBody>
      </p:sp>
      <p:sp>
        <p:nvSpPr>
          <p:cNvPr id="60" name="TextBox 59">
            <a:extLst>
              <a:ext uri="{FF2B5EF4-FFF2-40B4-BE49-F238E27FC236}">
                <a16:creationId xmlns:a16="http://schemas.microsoft.com/office/drawing/2014/main" id="{8A3F3F13-23E3-6643-B93A-41C74DCED845}"/>
              </a:ext>
            </a:extLst>
          </p:cNvPr>
          <p:cNvSpPr txBox="1"/>
          <p:nvPr/>
        </p:nvSpPr>
        <p:spPr>
          <a:xfrm>
            <a:off x="439550" y="1828719"/>
            <a:ext cx="845756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the block, a little trig is required to determine how far it physically drops in the vertical. The sketch shows this calculation and the “lowest point” zero point.</a:t>
            </a:r>
          </a:p>
        </p:txBody>
      </p:sp>
    </p:spTree>
    <p:extLst>
      <p:ext uri="{BB962C8B-B14F-4D97-AF65-F5344CB8AC3E}">
        <p14:creationId xmlns:p14="http://schemas.microsoft.com/office/powerpoint/2010/main" val="344969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a:extLst>
              <a:ext uri="{FF2B5EF4-FFF2-40B4-BE49-F238E27FC236}">
                <a16:creationId xmlns:a16="http://schemas.microsoft.com/office/drawing/2014/main" id="{501760AA-FDE2-244E-8C84-57DDB0B4BDE7}"/>
              </a:ext>
            </a:extLst>
          </p:cNvPr>
          <p:cNvGraphicFramePr>
            <a:graphicFrameLocks noChangeAspect="1"/>
          </p:cNvGraphicFramePr>
          <p:nvPr/>
        </p:nvGraphicFramePr>
        <p:xfrm>
          <a:off x="1353947" y="2065973"/>
          <a:ext cx="5954713" cy="1797050"/>
        </p:xfrm>
        <a:graphic>
          <a:graphicData uri="http://schemas.openxmlformats.org/presentationml/2006/ole">
            <mc:AlternateContent xmlns:mc="http://schemas.openxmlformats.org/markup-compatibility/2006">
              <mc:Choice xmlns:v="urn:schemas-microsoft-com:vml" Requires="v">
                <p:oleObj spid="_x0000_s43009" r:id="rId4" imgW="3848100" imgH="1168400" progId="Equation.DSMT4">
                  <p:embed/>
                </p:oleObj>
              </mc:Choice>
              <mc:Fallback>
                <p:oleObj r:id="rId4" imgW="3848100" imgH="1168400" progId="Equation.DSMT4">
                  <p:embed/>
                  <p:pic>
                    <p:nvPicPr>
                      <p:cNvPr id="21" name="Object 20">
                        <a:extLst>
                          <a:ext uri="{FF2B5EF4-FFF2-40B4-BE49-F238E27FC236}">
                            <a16:creationId xmlns:a16="http://schemas.microsoft.com/office/drawing/2014/main" id="{501760AA-FDE2-244E-8C84-57DDB0B4BDE7}"/>
                          </a:ext>
                        </a:extLst>
                      </p:cNvPr>
                      <p:cNvPicPr/>
                      <p:nvPr/>
                    </p:nvPicPr>
                    <p:blipFill>
                      <a:blip r:embed="rId5"/>
                      <a:stretch>
                        <a:fillRect/>
                      </a:stretch>
                    </p:blipFill>
                    <p:spPr>
                      <a:xfrm>
                        <a:off x="1353947" y="2065973"/>
                        <a:ext cx="5954713" cy="179705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1AA9965-6121-124C-AF68-FA02AF6FF53F}"/>
              </a:ext>
            </a:extLst>
          </p:cNvPr>
          <p:cNvSpPr txBox="1"/>
          <p:nvPr/>
        </p:nvSpPr>
        <p:spPr>
          <a:xfrm>
            <a:off x="164592" y="256032"/>
            <a:ext cx="884224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any case, with the zero’s set, we can start with the standard for</a:t>
            </a:r>
          </a:p>
        </p:txBody>
      </p:sp>
      <p:graphicFrame>
        <p:nvGraphicFramePr>
          <p:cNvPr id="24" name="Object 23">
            <a:extLst>
              <a:ext uri="{FF2B5EF4-FFF2-40B4-BE49-F238E27FC236}">
                <a16:creationId xmlns:a16="http://schemas.microsoft.com/office/drawing/2014/main" id="{B4CFE531-822C-8F4E-B90B-015108782CC1}"/>
              </a:ext>
            </a:extLst>
          </p:cNvPr>
          <p:cNvGraphicFramePr>
            <a:graphicFrameLocks noChangeAspect="1"/>
          </p:cNvGraphicFramePr>
          <p:nvPr/>
        </p:nvGraphicFramePr>
        <p:xfrm>
          <a:off x="1894907" y="747647"/>
          <a:ext cx="4437063" cy="447675"/>
        </p:xfrm>
        <a:graphic>
          <a:graphicData uri="http://schemas.openxmlformats.org/presentationml/2006/ole">
            <mc:AlternateContent xmlns:mc="http://schemas.openxmlformats.org/markup-compatibility/2006">
              <mc:Choice xmlns:v="urn:schemas-microsoft-com:vml" Requires="v">
                <p:oleObj spid="_x0000_s43010" r:id="rId6" imgW="2628900" imgH="266700" progId="Equation.DSMT4">
                  <p:embed/>
                </p:oleObj>
              </mc:Choice>
              <mc:Fallback>
                <p:oleObj r:id="rId6" imgW="2628900" imgH="266700" progId="Equation.DSMT4">
                  <p:embed/>
                  <p:pic>
                    <p:nvPicPr>
                      <p:cNvPr id="24" name="Object 23">
                        <a:extLst>
                          <a:ext uri="{FF2B5EF4-FFF2-40B4-BE49-F238E27FC236}">
                            <a16:creationId xmlns:a16="http://schemas.microsoft.com/office/drawing/2014/main" id="{B4CFE531-822C-8F4E-B90B-015108782CC1}"/>
                          </a:ext>
                        </a:extLst>
                      </p:cNvPr>
                      <p:cNvPicPr/>
                      <p:nvPr/>
                    </p:nvPicPr>
                    <p:blipFill>
                      <a:blip r:embed="rId7"/>
                      <a:stretch>
                        <a:fillRect/>
                      </a:stretch>
                    </p:blipFill>
                    <p:spPr>
                      <a:xfrm>
                        <a:off x="1894907" y="747647"/>
                        <a:ext cx="4437063" cy="44767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94611032-A4B8-9449-8CA2-1A92A82148CE}"/>
              </a:ext>
            </a:extLst>
          </p:cNvPr>
          <p:cNvSpPr txBox="1"/>
          <p:nvPr/>
        </p:nvSpPr>
        <p:spPr>
          <a:xfrm>
            <a:off x="164592" y="1231898"/>
            <a:ext cx="884224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and just fill in the bailiwicks:</a:t>
            </a:r>
          </a:p>
        </p:txBody>
      </p:sp>
    </p:spTree>
    <p:extLst>
      <p:ext uri="{BB962C8B-B14F-4D97-AF65-F5344CB8AC3E}">
        <p14:creationId xmlns:p14="http://schemas.microsoft.com/office/powerpoint/2010/main" val="1512182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Pendulum</a:t>
            </a:r>
          </a:p>
        </p:txBody>
      </p:sp>
      <p:sp>
        <p:nvSpPr>
          <p:cNvPr id="3" name="Content Placeholder 2"/>
          <p:cNvSpPr>
            <a:spLocks noGrp="1"/>
          </p:cNvSpPr>
          <p:nvPr>
            <p:ph idx="1"/>
          </p:nvPr>
        </p:nvSpPr>
        <p:spPr>
          <a:xfrm>
            <a:off x="261257" y="1417639"/>
            <a:ext cx="8679543" cy="1418800"/>
          </a:xfrm>
        </p:spPr>
        <p:txBody>
          <a:bodyPr>
            <a:normAutofit/>
          </a:bodyPr>
          <a:lstStyle/>
          <a:p>
            <a:pPr marL="0" indent="0">
              <a:buNone/>
            </a:pPr>
            <a:r>
              <a:rPr lang="en-US" altLang="en-US" sz="2000" dirty="0"/>
              <a:t>A pendulum bob of mass m = 3 kg is attached to a rope of length L = 0.8 meters that is, itself, attached to the ceiling.  Assuming the bob starts from rest at angle 𝝷.  The bob swings down through the bottom of the arc and out again.  What is the tension in the rope as the bob swings through the bottom of the arc? </a:t>
            </a:r>
          </a:p>
        </p:txBody>
      </p:sp>
      <p:sp>
        <p:nvSpPr>
          <p:cNvPr id="5" name="Text Box 63"/>
          <p:cNvSpPr txBox="1">
            <a:spLocks noChangeArrowheads="1"/>
          </p:cNvSpPr>
          <p:nvPr/>
        </p:nvSpPr>
        <p:spPr bwMode="auto">
          <a:xfrm>
            <a:off x="3511550" y="4114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L</a:t>
            </a:r>
            <a:endParaRPr lang="en-US" altLang="en-US"/>
          </a:p>
        </p:txBody>
      </p:sp>
      <p:sp>
        <p:nvSpPr>
          <p:cNvPr id="6" name="Line 65"/>
          <p:cNvSpPr>
            <a:spLocks noChangeShapeType="1"/>
          </p:cNvSpPr>
          <p:nvPr/>
        </p:nvSpPr>
        <p:spPr bwMode="auto">
          <a:xfrm>
            <a:off x="3968750" y="35052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6"/>
          <p:cNvSpPr>
            <a:spLocks noChangeShapeType="1"/>
          </p:cNvSpPr>
          <p:nvPr/>
        </p:nvSpPr>
        <p:spPr bwMode="auto">
          <a:xfrm rot="90716" flipH="1">
            <a:off x="3206750" y="3505200"/>
            <a:ext cx="1447800" cy="1846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9"/>
          <p:cNvSpPr>
            <a:spLocks noChangeArrowheads="1"/>
          </p:cNvSpPr>
          <p:nvPr/>
        </p:nvSpPr>
        <p:spPr bwMode="auto">
          <a:xfrm rot="18973106">
            <a:off x="3054350" y="5257800"/>
            <a:ext cx="152400" cy="152400"/>
          </a:xfrm>
          <a:prstGeom prst="rect">
            <a:avLst/>
          </a:prstGeom>
          <a:solidFill>
            <a:srgbClr val="E30D1B"/>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76"/>
          <p:cNvSpPr>
            <a:spLocks noChangeShapeType="1"/>
          </p:cNvSpPr>
          <p:nvPr/>
        </p:nvSpPr>
        <p:spPr bwMode="auto">
          <a:xfrm flipH="1">
            <a:off x="40449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7"/>
          <p:cNvSpPr>
            <a:spLocks noChangeShapeType="1"/>
          </p:cNvSpPr>
          <p:nvPr/>
        </p:nvSpPr>
        <p:spPr bwMode="auto">
          <a:xfrm flipH="1">
            <a:off x="41973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78"/>
          <p:cNvSpPr>
            <a:spLocks noChangeShapeType="1"/>
          </p:cNvSpPr>
          <p:nvPr/>
        </p:nvSpPr>
        <p:spPr bwMode="auto">
          <a:xfrm flipH="1">
            <a:off x="43497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79"/>
          <p:cNvSpPr>
            <a:spLocks noChangeShapeType="1"/>
          </p:cNvSpPr>
          <p:nvPr/>
        </p:nvSpPr>
        <p:spPr bwMode="auto">
          <a:xfrm flipH="1">
            <a:off x="45021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0"/>
          <p:cNvSpPr>
            <a:spLocks noChangeShapeType="1"/>
          </p:cNvSpPr>
          <p:nvPr/>
        </p:nvSpPr>
        <p:spPr bwMode="auto">
          <a:xfrm flipH="1">
            <a:off x="46545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1"/>
          <p:cNvSpPr>
            <a:spLocks noChangeShapeType="1"/>
          </p:cNvSpPr>
          <p:nvPr/>
        </p:nvSpPr>
        <p:spPr bwMode="auto">
          <a:xfrm flipH="1">
            <a:off x="48069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2"/>
          <p:cNvSpPr>
            <a:spLocks noChangeShapeType="1"/>
          </p:cNvSpPr>
          <p:nvPr/>
        </p:nvSpPr>
        <p:spPr bwMode="auto">
          <a:xfrm flipH="1">
            <a:off x="49593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3"/>
          <p:cNvSpPr>
            <a:spLocks noChangeShapeType="1"/>
          </p:cNvSpPr>
          <p:nvPr/>
        </p:nvSpPr>
        <p:spPr bwMode="auto">
          <a:xfrm flipH="1">
            <a:off x="5111750" y="34290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Freeform 85"/>
          <p:cNvSpPr>
            <a:spLocks/>
          </p:cNvSpPr>
          <p:nvPr/>
        </p:nvSpPr>
        <p:spPr bwMode="auto">
          <a:xfrm>
            <a:off x="2355850" y="3644900"/>
            <a:ext cx="4432300" cy="2298700"/>
          </a:xfrm>
          <a:custGeom>
            <a:avLst/>
            <a:gdLst>
              <a:gd name="T0" fmla="*/ 2147483647 w 2792"/>
              <a:gd name="T1" fmla="*/ 0 h 1448"/>
              <a:gd name="T2" fmla="*/ 2147483647 w 2792"/>
              <a:gd name="T3" fmla="*/ 2147483647 h 1448"/>
              <a:gd name="T4" fmla="*/ 2147483647 w 2792"/>
              <a:gd name="T5" fmla="*/ 2147483647 h 1448"/>
              <a:gd name="T6" fmla="*/ 2147483647 w 2792"/>
              <a:gd name="T7" fmla="*/ 2147483647 h 1448"/>
              <a:gd name="T8" fmla="*/ 2147483647 w 2792"/>
              <a:gd name="T9" fmla="*/ 2147483647 h 1448"/>
              <a:gd name="T10" fmla="*/ 2147483647 w 2792"/>
              <a:gd name="T11" fmla="*/ 2147483647 h 1448"/>
              <a:gd name="T12" fmla="*/ 2147483647 w 2792"/>
              <a:gd name="T13" fmla="*/ 2147483647 h 1448"/>
              <a:gd name="T14" fmla="*/ 2147483647 w 2792"/>
              <a:gd name="T15" fmla="*/ 2147483647 h 1448"/>
              <a:gd name="T16" fmla="*/ 2147483647 w 2792"/>
              <a:gd name="T17" fmla="*/ 2147483647 h 1448"/>
              <a:gd name="T18" fmla="*/ 2147483647 w 2792"/>
              <a:gd name="T19" fmla="*/ 2147483647 h 1448"/>
              <a:gd name="T20" fmla="*/ 2147483647 w 2792"/>
              <a:gd name="T21" fmla="*/ 2147483647 h 1448"/>
              <a:gd name="T22" fmla="*/ 2147483647 w 2792"/>
              <a:gd name="T23" fmla="*/ 2147483647 h 1448"/>
              <a:gd name="T24" fmla="*/ 2147483647 w 2792"/>
              <a:gd name="T25" fmla="*/ 2147483647 h 1448"/>
              <a:gd name="T26" fmla="*/ 2147483647 w 2792"/>
              <a:gd name="T27" fmla="*/ 2147483647 h 1448"/>
              <a:gd name="T28" fmla="*/ 2147483647 w 2792"/>
              <a:gd name="T29" fmla="*/ 2147483647 h 1448"/>
              <a:gd name="T30" fmla="*/ 2147483647 w 2792"/>
              <a:gd name="T31" fmla="*/ 2147483647 h 1448"/>
              <a:gd name="T32" fmla="*/ 2147483647 w 2792"/>
              <a:gd name="T33" fmla="*/ 2147483647 h 1448"/>
              <a:gd name="T34" fmla="*/ 2147483647 w 2792"/>
              <a:gd name="T35" fmla="*/ 2147483647 h 1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2"/>
              <a:gd name="T55" fmla="*/ 0 h 1448"/>
              <a:gd name="T56" fmla="*/ 2792 w 2792"/>
              <a:gd name="T57" fmla="*/ 1448 h 1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2" h="1448">
                <a:moveTo>
                  <a:pt x="8" y="0"/>
                </a:moveTo>
                <a:cubicBezTo>
                  <a:pt x="8" y="12"/>
                  <a:pt x="8" y="24"/>
                  <a:pt x="8" y="48"/>
                </a:cubicBezTo>
                <a:cubicBezTo>
                  <a:pt x="8" y="72"/>
                  <a:pt x="0" y="96"/>
                  <a:pt x="8" y="144"/>
                </a:cubicBezTo>
                <a:cubicBezTo>
                  <a:pt x="16" y="192"/>
                  <a:pt x="32" y="256"/>
                  <a:pt x="56" y="336"/>
                </a:cubicBezTo>
                <a:cubicBezTo>
                  <a:pt x="80" y="416"/>
                  <a:pt x="112" y="536"/>
                  <a:pt x="152" y="624"/>
                </a:cubicBezTo>
                <a:cubicBezTo>
                  <a:pt x="192" y="712"/>
                  <a:pt x="256" y="808"/>
                  <a:pt x="296" y="864"/>
                </a:cubicBezTo>
                <a:cubicBezTo>
                  <a:pt x="336" y="920"/>
                  <a:pt x="344" y="912"/>
                  <a:pt x="392" y="960"/>
                </a:cubicBezTo>
                <a:cubicBezTo>
                  <a:pt x="440" y="1008"/>
                  <a:pt x="512" y="1096"/>
                  <a:pt x="584" y="1152"/>
                </a:cubicBezTo>
                <a:cubicBezTo>
                  <a:pt x="656" y="1208"/>
                  <a:pt x="736" y="1256"/>
                  <a:pt x="824" y="1296"/>
                </a:cubicBezTo>
                <a:cubicBezTo>
                  <a:pt x="912" y="1336"/>
                  <a:pt x="1024" y="1368"/>
                  <a:pt x="1112" y="1392"/>
                </a:cubicBezTo>
                <a:cubicBezTo>
                  <a:pt x="1200" y="1416"/>
                  <a:pt x="1272" y="1432"/>
                  <a:pt x="1352" y="1440"/>
                </a:cubicBezTo>
                <a:cubicBezTo>
                  <a:pt x="1432" y="1448"/>
                  <a:pt x="1512" y="1448"/>
                  <a:pt x="1592" y="1440"/>
                </a:cubicBezTo>
                <a:cubicBezTo>
                  <a:pt x="1672" y="1432"/>
                  <a:pt x="1752" y="1416"/>
                  <a:pt x="1832" y="1392"/>
                </a:cubicBezTo>
                <a:cubicBezTo>
                  <a:pt x="1912" y="1368"/>
                  <a:pt x="1992" y="1336"/>
                  <a:pt x="2072" y="1296"/>
                </a:cubicBezTo>
                <a:cubicBezTo>
                  <a:pt x="2152" y="1256"/>
                  <a:pt x="2240" y="1208"/>
                  <a:pt x="2312" y="1152"/>
                </a:cubicBezTo>
                <a:cubicBezTo>
                  <a:pt x="2384" y="1096"/>
                  <a:pt x="2448" y="1016"/>
                  <a:pt x="2504" y="960"/>
                </a:cubicBezTo>
                <a:cubicBezTo>
                  <a:pt x="2560" y="904"/>
                  <a:pt x="2600" y="888"/>
                  <a:pt x="2648" y="816"/>
                </a:cubicBezTo>
                <a:cubicBezTo>
                  <a:pt x="2696" y="744"/>
                  <a:pt x="2768" y="576"/>
                  <a:pt x="2792" y="528"/>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Line 86"/>
          <p:cNvSpPr>
            <a:spLocks noChangeShapeType="1"/>
          </p:cNvSpPr>
          <p:nvPr/>
        </p:nvSpPr>
        <p:spPr bwMode="auto">
          <a:xfrm>
            <a:off x="4654550" y="3505200"/>
            <a:ext cx="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9" name="Object 3"/>
          <p:cNvGraphicFramePr>
            <a:graphicFrameLocks noChangeAspect="1"/>
          </p:cNvGraphicFramePr>
          <p:nvPr/>
        </p:nvGraphicFramePr>
        <p:xfrm>
          <a:off x="4349750" y="3962400"/>
          <a:ext cx="227013" cy="317500"/>
        </p:xfrm>
        <a:graphic>
          <a:graphicData uri="http://schemas.openxmlformats.org/presentationml/2006/ole">
            <mc:AlternateContent xmlns:mc="http://schemas.openxmlformats.org/markup-compatibility/2006">
              <mc:Choice xmlns:v="urn:schemas-microsoft-com:vml" Requires="v">
                <p:oleObj spid="_x0000_s34818" name="Equation" r:id="rId4" imgW="127000" imgH="177800" progId="Equation.DSMT4">
                  <p:embed/>
                </p:oleObj>
              </mc:Choice>
              <mc:Fallback>
                <p:oleObj name="Equation" r:id="rId4" imgW="127000" imgH="177800" progId="Equation.DSMT4">
                  <p:embed/>
                  <p:pic>
                    <p:nvPicPr>
                      <p:cNvPr id="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0" y="3962400"/>
                        <a:ext cx="2270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 name="Freeform 93"/>
          <p:cNvSpPr>
            <a:spLocks/>
          </p:cNvSpPr>
          <p:nvPr/>
        </p:nvSpPr>
        <p:spPr bwMode="auto">
          <a:xfrm>
            <a:off x="4387850" y="3898900"/>
            <a:ext cx="254000" cy="79375"/>
          </a:xfrm>
          <a:custGeom>
            <a:avLst/>
            <a:gdLst>
              <a:gd name="T0" fmla="*/ 0 w 160"/>
              <a:gd name="T1" fmla="*/ 0 h 50"/>
              <a:gd name="T2" fmla="*/ 2147483647 w 160"/>
              <a:gd name="T3" fmla="*/ 2147483647 h 50"/>
              <a:gd name="T4" fmla="*/ 2147483647 w 160"/>
              <a:gd name="T5" fmla="*/ 2147483647 h 50"/>
              <a:gd name="T6" fmla="*/ 2147483647 w 160"/>
              <a:gd name="T7" fmla="*/ 2147483647 h 50"/>
              <a:gd name="T8" fmla="*/ 0 60000 65536"/>
              <a:gd name="T9" fmla="*/ 0 60000 65536"/>
              <a:gd name="T10" fmla="*/ 0 60000 65536"/>
              <a:gd name="T11" fmla="*/ 0 60000 65536"/>
              <a:gd name="T12" fmla="*/ 0 w 160"/>
              <a:gd name="T13" fmla="*/ 0 h 50"/>
              <a:gd name="T14" fmla="*/ 160 w 160"/>
              <a:gd name="T15" fmla="*/ 50 h 50"/>
            </a:gdLst>
            <a:ahLst/>
            <a:cxnLst>
              <a:cxn ang="T8">
                <a:pos x="T0" y="T1"/>
              </a:cxn>
              <a:cxn ang="T9">
                <a:pos x="T2" y="T3"/>
              </a:cxn>
              <a:cxn ang="T10">
                <a:pos x="T4" y="T5"/>
              </a:cxn>
              <a:cxn ang="T11">
                <a:pos x="T6" y="T7"/>
              </a:cxn>
            </a:cxnLst>
            <a:rect l="T12" t="T13" r="T14" b="T15"/>
            <a:pathLst>
              <a:path w="160" h="50">
                <a:moveTo>
                  <a:pt x="0" y="0"/>
                </a:moveTo>
                <a:cubicBezTo>
                  <a:pt x="13" y="4"/>
                  <a:pt x="22" y="11"/>
                  <a:pt x="36" y="16"/>
                </a:cubicBezTo>
                <a:cubicBezTo>
                  <a:pt x="53" y="41"/>
                  <a:pt x="91" y="41"/>
                  <a:pt x="120" y="44"/>
                </a:cubicBezTo>
                <a:cubicBezTo>
                  <a:pt x="140" y="50"/>
                  <a:pt x="127" y="48"/>
                  <a:pt x="16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50413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40DEBC3-11C4-D941-86D4-AADCE589CB59}"/>
              </a:ext>
            </a:extLst>
          </p:cNvPr>
          <p:cNvSpPr txBox="1"/>
          <p:nvPr/>
        </p:nvSpPr>
        <p:spPr>
          <a:xfrm>
            <a:off x="198176" y="3812659"/>
            <a:ext cx="5338406"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This is where energy comes in.  And to do that, we need to know how far the bob “drops” to get to the bottom . . .  Looking at the geometry to the right, we get: </a:t>
            </a:r>
          </a:p>
        </p:txBody>
      </p:sp>
      <p:sp>
        <p:nvSpPr>
          <p:cNvPr id="5" name="Text Box 63"/>
          <p:cNvSpPr txBox="1">
            <a:spLocks noChangeArrowheads="1"/>
          </p:cNvSpPr>
          <p:nvPr/>
        </p:nvSpPr>
        <p:spPr bwMode="auto">
          <a:xfrm>
            <a:off x="7685225" y="1208242"/>
            <a:ext cx="46115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t>L</a:t>
            </a:r>
            <a:endParaRPr lang="en-US" altLang="en-US" dirty="0"/>
          </a:p>
        </p:txBody>
      </p:sp>
      <p:sp>
        <p:nvSpPr>
          <p:cNvPr id="6" name="Line 65"/>
          <p:cNvSpPr>
            <a:spLocks noChangeShapeType="1"/>
          </p:cNvSpPr>
          <p:nvPr/>
        </p:nvSpPr>
        <p:spPr bwMode="auto">
          <a:xfrm>
            <a:off x="7346561" y="448628"/>
            <a:ext cx="13066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6"/>
          <p:cNvSpPr>
            <a:spLocks noChangeShapeType="1"/>
          </p:cNvSpPr>
          <p:nvPr/>
        </p:nvSpPr>
        <p:spPr bwMode="auto">
          <a:xfrm rot="90716">
            <a:off x="8030169" y="468324"/>
            <a:ext cx="40572" cy="24586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9"/>
          <p:cNvSpPr>
            <a:spLocks noChangeArrowheads="1"/>
          </p:cNvSpPr>
          <p:nvPr/>
        </p:nvSpPr>
        <p:spPr bwMode="auto">
          <a:xfrm>
            <a:off x="7959838" y="2829679"/>
            <a:ext cx="153719" cy="153719"/>
          </a:xfrm>
          <a:prstGeom prst="rect">
            <a:avLst/>
          </a:prstGeom>
          <a:solidFill>
            <a:srgbClr val="E30D1B"/>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76"/>
          <p:cNvSpPr>
            <a:spLocks noChangeShapeType="1"/>
          </p:cNvSpPr>
          <p:nvPr/>
        </p:nvSpPr>
        <p:spPr bwMode="auto">
          <a:xfrm flipH="1">
            <a:off x="7423421"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7"/>
          <p:cNvSpPr>
            <a:spLocks noChangeShapeType="1"/>
          </p:cNvSpPr>
          <p:nvPr/>
        </p:nvSpPr>
        <p:spPr bwMode="auto">
          <a:xfrm flipH="1">
            <a:off x="7577140"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78"/>
          <p:cNvSpPr>
            <a:spLocks noChangeShapeType="1"/>
          </p:cNvSpPr>
          <p:nvPr/>
        </p:nvSpPr>
        <p:spPr bwMode="auto">
          <a:xfrm flipH="1">
            <a:off x="7730860"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79"/>
          <p:cNvSpPr>
            <a:spLocks noChangeShapeType="1"/>
          </p:cNvSpPr>
          <p:nvPr/>
        </p:nvSpPr>
        <p:spPr bwMode="auto">
          <a:xfrm flipH="1">
            <a:off x="7884579"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0"/>
          <p:cNvSpPr>
            <a:spLocks noChangeShapeType="1"/>
          </p:cNvSpPr>
          <p:nvPr/>
        </p:nvSpPr>
        <p:spPr bwMode="auto">
          <a:xfrm flipH="1">
            <a:off x="8038299"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1"/>
          <p:cNvSpPr>
            <a:spLocks noChangeShapeType="1"/>
          </p:cNvSpPr>
          <p:nvPr/>
        </p:nvSpPr>
        <p:spPr bwMode="auto">
          <a:xfrm flipH="1">
            <a:off x="8192018"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2"/>
          <p:cNvSpPr>
            <a:spLocks noChangeShapeType="1"/>
          </p:cNvSpPr>
          <p:nvPr/>
        </p:nvSpPr>
        <p:spPr bwMode="auto">
          <a:xfrm flipH="1">
            <a:off x="8345738"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3"/>
          <p:cNvSpPr>
            <a:spLocks noChangeShapeType="1"/>
          </p:cNvSpPr>
          <p:nvPr/>
        </p:nvSpPr>
        <p:spPr bwMode="auto">
          <a:xfrm flipH="1">
            <a:off x="8499457"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Freeform 85"/>
          <p:cNvSpPr>
            <a:spLocks/>
          </p:cNvSpPr>
          <p:nvPr/>
        </p:nvSpPr>
        <p:spPr bwMode="auto">
          <a:xfrm>
            <a:off x="5719697" y="589537"/>
            <a:ext cx="4470674" cy="2318602"/>
          </a:xfrm>
          <a:custGeom>
            <a:avLst/>
            <a:gdLst>
              <a:gd name="T0" fmla="*/ 2147483647 w 2792"/>
              <a:gd name="T1" fmla="*/ 0 h 1448"/>
              <a:gd name="T2" fmla="*/ 2147483647 w 2792"/>
              <a:gd name="T3" fmla="*/ 2147483647 h 1448"/>
              <a:gd name="T4" fmla="*/ 2147483647 w 2792"/>
              <a:gd name="T5" fmla="*/ 2147483647 h 1448"/>
              <a:gd name="T6" fmla="*/ 2147483647 w 2792"/>
              <a:gd name="T7" fmla="*/ 2147483647 h 1448"/>
              <a:gd name="T8" fmla="*/ 2147483647 w 2792"/>
              <a:gd name="T9" fmla="*/ 2147483647 h 1448"/>
              <a:gd name="T10" fmla="*/ 2147483647 w 2792"/>
              <a:gd name="T11" fmla="*/ 2147483647 h 1448"/>
              <a:gd name="T12" fmla="*/ 2147483647 w 2792"/>
              <a:gd name="T13" fmla="*/ 2147483647 h 1448"/>
              <a:gd name="T14" fmla="*/ 2147483647 w 2792"/>
              <a:gd name="T15" fmla="*/ 2147483647 h 1448"/>
              <a:gd name="T16" fmla="*/ 2147483647 w 2792"/>
              <a:gd name="T17" fmla="*/ 2147483647 h 1448"/>
              <a:gd name="T18" fmla="*/ 2147483647 w 2792"/>
              <a:gd name="T19" fmla="*/ 2147483647 h 1448"/>
              <a:gd name="T20" fmla="*/ 2147483647 w 2792"/>
              <a:gd name="T21" fmla="*/ 2147483647 h 1448"/>
              <a:gd name="T22" fmla="*/ 2147483647 w 2792"/>
              <a:gd name="T23" fmla="*/ 2147483647 h 1448"/>
              <a:gd name="T24" fmla="*/ 2147483647 w 2792"/>
              <a:gd name="T25" fmla="*/ 2147483647 h 1448"/>
              <a:gd name="T26" fmla="*/ 2147483647 w 2792"/>
              <a:gd name="T27" fmla="*/ 2147483647 h 1448"/>
              <a:gd name="T28" fmla="*/ 2147483647 w 2792"/>
              <a:gd name="T29" fmla="*/ 2147483647 h 1448"/>
              <a:gd name="T30" fmla="*/ 2147483647 w 2792"/>
              <a:gd name="T31" fmla="*/ 2147483647 h 1448"/>
              <a:gd name="T32" fmla="*/ 2147483647 w 2792"/>
              <a:gd name="T33" fmla="*/ 2147483647 h 1448"/>
              <a:gd name="T34" fmla="*/ 2147483647 w 2792"/>
              <a:gd name="T35" fmla="*/ 2147483647 h 1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2"/>
              <a:gd name="T55" fmla="*/ 0 h 1448"/>
              <a:gd name="T56" fmla="*/ 2792 w 2792"/>
              <a:gd name="T57" fmla="*/ 1448 h 1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2" h="1448">
                <a:moveTo>
                  <a:pt x="8" y="0"/>
                </a:moveTo>
                <a:cubicBezTo>
                  <a:pt x="8" y="12"/>
                  <a:pt x="8" y="24"/>
                  <a:pt x="8" y="48"/>
                </a:cubicBezTo>
                <a:cubicBezTo>
                  <a:pt x="8" y="72"/>
                  <a:pt x="0" y="96"/>
                  <a:pt x="8" y="144"/>
                </a:cubicBezTo>
                <a:cubicBezTo>
                  <a:pt x="16" y="192"/>
                  <a:pt x="32" y="256"/>
                  <a:pt x="56" y="336"/>
                </a:cubicBezTo>
                <a:cubicBezTo>
                  <a:pt x="80" y="416"/>
                  <a:pt x="112" y="536"/>
                  <a:pt x="152" y="624"/>
                </a:cubicBezTo>
                <a:cubicBezTo>
                  <a:pt x="192" y="712"/>
                  <a:pt x="256" y="808"/>
                  <a:pt x="296" y="864"/>
                </a:cubicBezTo>
                <a:cubicBezTo>
                  <a:pt x="336" y="920"/>
                  <a:pt x="344" y="912"/>
                  <a:pt x="392" y="960"/>
                </a:cubicBezTo>
                <a:cubicBezTo>
                  <a:pt x="440" y="1008"/>
                  <a:pt x="512" y="1096"/>
                  <a:pt x="584" y="1152"/>
                </a:cubicBezTo>
                <a:cubicBezTo>
                  <a:pt x="656" y="1208"/>
                  <a:pt x="736" y="1256"/>
                  <a:pt x="824" y="1296"/>
                </a:cubicBezTo>
                <a:cubicBezTo>
                  <a:pt x="912" y="1336"/>
                  <a:pt x="1024" y="1368"/>
                  <a:pt x="1112" y="1392"/>
                </a:cubicBezTo>
                <a:cubicBezTo>
                  <a:pt x="1200" y="1416"/>
                  <a:pt x="1272" y="1432"/>
                  <a:pt x="1352" y="1440"/>
                </a:cubicBezTo>
                <a:cubicBezTo>
                  <a:pt x="1432" y="1448"/>
                  <a:pt x="1512" y="1448"/>
                  <a:pt x="1592" y="1440"/>
                </a:cubicBezTo>
                <a:cubicBezTo>
                  <a:pt x="1672" y="1432"/>
                  <a:pt x="1752" y="1416"/>
                  <a:pt x="1832" y="1392"/>
                </a:cubicBezTo>
                <a:cubicBezTo>
                  <a:pt x="1912" y="1368"/>
                  <a:pt x="1992" y="1336"/>
                  <a:pt x="2072" y="1296"/>
                </a:cubicBezTo>
                <a:cubicBezTo>
                  <a:pt x="2152" y="1256"/>
                  <a:pt x="2240" y="1208"/>
                  <a:pt x="2312" y="1152"/>
                </a:cubicBezTo>
                <a:cubicBezTo>
                  <a:pt x="2384" y="1096"/>
                  <a:pt x="2448" y="1016"/>
                  <a:pt x="2504" y="960"/>
                </a:cubicBezTo>
                <a:cubicBezTo>
                  <a:pt x="2560" y="904"/>
                  <a:pt x="2600" y="888"/>
                  <a:pt x="2648" y="816"/>
                </a:cubicBezTo>
                <a:cubicBezTo>
                  <a:pt x="2696" y="744"/>
                  <a:pt x="2768" y="576"/>
                  <a:pt x="2792" y="528"/>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Line 86"/>
          <p:cNvSpPr>
            <a:spLocks noChangeShapeType="1"/>
          </p:cNvSpPr>
          <p:nvPr/>
        </p:nvSpPr>
        <p:spPr bwMode="auto">
          <a:xfrm>
            <a:off x="8038299" y="448628"/>
            <a:ext cx="0" cy="1383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TextBox 24">
            <a:extLst>
              <a:ext uri="{FF2B5EF4-FFF2-40B4-BE49-F238E27FC236}">
                <a16:creationId xmlns:a16="http://schemas.microsoft.com/office/drawing/2014/main" id="{AAF8FEE8-64B6-884C-8276-452C6F987B5D}"/>
              </a:ext>
            </a:extLst>
          </p:cNvPr>
          <p:cNvSpPr txBox="1"/>
          <p:nvPr/>
        </p:nvSpPr>
        <p:spPr>
          <a:xfrm>
            <a:off x="198175" y="492519"/>
            <a:ext cx="5367803"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is a bit tricky.  As the bob is passing through the bottom of the arc, gravity and tension will both be in the vertical, and they will have to accommodate centripetal acceleration.  The </a:t>
            </a:r>
            <a:r>
              <a:rPr lang="en-US" sz="2000" dirty="0" err="1">
                <a:latin typeface="Times New Roman" panose="02020603050405020304" pitchFamily="18" charset="0"/>
                <a:cs typeface="Times New Roman" panose="02020603050405020304" pitchFamily="18" charset="0"/>
              </a:rPr>
              <a:t>f.b.d</a:t>
            </a:r>
            <a:r>
              <a:rPr lang="en-US" sz="2000" dirty="0">
                <a:latin typeface="Times New Roman" panose="02020603050405020304" pitchFamily="18" charset="0"/>
                <a:cs typeface="Times New Roman" panose="02020603050405020304" pitchFamily="18" charset="0"/>
              </a:rPr>
              <a:t>. looks like</a:t>
            </a:r>
          </a:p>
        </p:txBody>
      </p:sp>
      <p:graphicFrame>
        <p:nvGraphicFramePr>
          <p:cNvPr id="26" name="Object 25">
            <a:extLst>
              <a:ext uri="{FF2B5EF4-FFF2-40B4-BE49-F238E27FC236}">
                <a16:creationId xmlns:a16="http://schemas.microsoft.com/office/drawing/2014/main" id="{732DC0F4-4E34-4740-A235-428C71A342D4}"/>
              </a:ext>
            </a:extLst>
          </p:cNvPr>
          <p:cNvGraphicFramePr>
            <a:graphicFrameLocks noChangeAspect="1"/>
          </p:cNvGraphicFramePr>
          <p:nvPr/>
        </p:nvGraphicFramePr>
        <p:xfrm>
          <a:off x="2034107" y="2080719"/>
          <a:ext cx="2255837" cy="1634964"/>
        </p:xfrm>
        <a:graphic>
          <a:graphicData uri="http://schemas.openxmlformats.org/presentationml/2006/ole">
            <mc:AlternateContent xmlns:mc="http://schemas.openxmlformats.org/markup-compatibility/2006">
              <mc:Choice xmlns:v="urn:schemas-microsoft-com:vml" Requires="v">
                <p:oleObj spid="_x0000_s35851" r:id="rId4" imgW="1384300" imgH="1003300" progId="Equation.DSMT4">
                  <p:embed/>
                </p:oleObj>
              </mc:Choice>
              <mc:Fallback>
                <p:oleObj r:id="rId4" imgW="1384300" imgH="1003300" progId="Equation.DSMT4">
                  <p:embed/>
                  <p:pic>
                    <p:nvPicPr>
                      <p:cNvPr id="26" name="Object 25">
                        <a:extLst>
                          <a:ext uri="{FF2B5EF4-FFF2-40B4-BE49-F238E27FC236}">
                            <a16:creationId xmlns:a16="http://schemas.microsoft.com/office/drawing/2014/main" id="{732DC0F4-4E34-4740-A235-428C71A342D4}"/>
                          </a:ext>
                        </a:extLst>
                      </p:cNvPr>
                      <p:cNvPicPr/>
                      <p:nvPr/>
                    </p:nvPicPr>
                    <p:blipFill>
                      <a:blip r:embed="rId5"/>
                      <a:stretch>
                        <a:fillRect/>
                      </a:stretch>
                    </p:blipFill>
                    <p:spPr>
                      <a:xfrm>
                        <a:off x="2034107" y="2080719"/>
                        <a:ext cx="2255837" cy="1634964"/>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6064AEBA-A252-304D-B5B7-DFE696C23A90}"/>
              </a:ext>
            </a:extLst>
          </p:cNvPr>
          <p:cNvSpPr txBox="1"/>
          <p:nvPr/>
        </p:nvSpPr>
        <p:spPr>
          <a:xfrm>
            <a:off x="198176" y="3812659"/>
            <a:ext cx="533840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 get this, we need “v.” </a:t>
            </a:r>
          </a:p>
        </p:txBody>
      </p:sp>
      <p:cxnSp>
        <p:nvCxnSpPr>
          <p:cNvPr id="3" name="Straight Arrow Connector 2">
            <a:extLst>
              <a:ext uri="{FF2B5EF4-FFF2-40B4-BE49-F238E27FC236}">
                <a16:creationId xmlns:a16="http://schemas.microsoft.com/office/drawing/2014/main" id="{F68D3BBF-BAE6-314C-BBE3-5DDEF79410BD}"/>
              </a:ext>
            </a:extLst>
          </p:cNvPr>
          <p:cNvCxnSpPr/>
          <p:nvPr/>
        </p:nvCxnSpPr>
        <p:spPr>
          <a:xfrm>
            <a:off x="8159193" y="2927065"/>
            <a:ext cx="677359"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a:extLst>
              <a:ext uri="{FF2B5EF4-FFF2-40B4-BE49-F238E27FC236}">
                <a16:creationId xmlns:a16="http://schemas.microsoft.com/office/drawing/2014/main" id="{99A4C45D-A8AA-5745-87BF-3A6DEA7F97B3}"/>
              </a:ext>
            </a:extLst>
          </p:cNvPr>
          <p:cNvGraphicFramePr>
            <a:graphicFrameLocks noChangeAspect="1"/>
          </p:cNvGraphicFramePr>
          <p:nvPr/>
        </p:nvGraphicFramePr>
        <p:xfrm>
          <a:off x="8422598" y="2942452"/>
          <a:ext cx="206375" cy="227012"/>
        </p:xfrm>
        <a:graphic>
          <a:graphicData uri="http://schemas.openxmlformats.org/presentationml/2006/ole">
            <mc:AlternateContent xmlns:mc="http://schemas.openxmlformats.org/markup-compatibility/2006">
              <mc:Choice xmlns:v="urn:schemas-microsoft-com:vml" Requires="v">
                <p:oleObj spid="_x0000_s35852" r:id="rId6" imgW="127000" imgH="139700" progId="Equation.DSMT4">
                  <p:embed/>
                </p:oleObj>
              </mc:Choice>
              <mc:Fallback>
                <p:oleObj r:id="rId6" imgW="127000" imgH="139700" progId="Equation.DSMT4">
                  <p:embed/>
                  <p:pic>
                    <p:nvPicPr>
                      <p:cNvPr id="44" name="Object 43">
                        <a:extLst>
                          <a:ext uri="{FF2B5EF4-FFF2-40B4-BE49-F238E27FC236}">
                            <a16:creationId xmlns:a16="http://schemas.microsoft.com/office/drawing/2014/main" id="{99A4C45D-A8AA-5745-87BF-3A6DEA7F97B3}"/>
                          </a:ext>
                        </a:extLst>
                      </p:cNvPr>
                      <p:cNvPicPr/>
                      <p:nvPr/>
                    </p:nvPicPr>
                    <p:blipFill>
                      <a:blip r:embed="rId7"/>
                      <a:stretch>
                        <a:fillRect/>
                      </a:stretch>
                    </p:blipFill>
                    <p:spPr>
                      <a:xfrm>
                        <a:off x="8422598" y="2942452"/>
                        <a:ext cx="206375" cy="227012"/>
                      </a:xfrm>
                      <a:prstGeom prst="rect">
                        <a:avLst/>
                      </a:prstGeom>
                    </p:spPr>
                  </p:pic>
                </p:oleObj>
              </mc:Fallback>
            </mc:AlternateContent>
          </a:graphicData>
        </a:graphic>
      </p:graphicFrame>
      <p:grpSp>
        <p:nvGrpSpPr>
          <p:cNvPr id="70" name="Group 69">
            <a:extLst>
              <a:ext uri="{FF2B5EF4-FFF2-40B4-BE49-F238E27FC236}">
                <a16:creationId xmlns:a16="http://schemas.microsoft.com/office/drawing/2014/main" id="{8EBE959D-4228-BE47-A6C7-2D2D4FAE6B17}"/>
              </a:ext>
            </a:extLst>
          </p:cNvPr>
          <p:cNvGrpSpPr/>
          <p:nvPr/>
        </p:nvGrpSpPr>
        <p:grpSpPr>
          <a:xfrm>
            <a:off x="5610012" y="3449717"/>
            <a:ext cx="4470674" cy="2536371"/>
            <a:chOff x="5610012" y="3449717"/>
            <a:chExt cx="4470674" cy="2536371"/>
          </a:xfrm>
        </p:grpSpPr>
        <p:sp>
          <p:nvSpPr>
            <p:cNvPr id="29" name="Line 65">
              <a:extLst>
                <a:ext uri="{FF2B5EF4-FFF2-40B4-BE49-F238E27FC236}">
                  <a16:creationId xmlns:a16="http://schemas.microsoft.com/office/drawing/2014/main" id="{34418142-81CE-554A-B7F0-C2133647ADBA}"/>
                </a:ext>
              </a:extLst>
            </p:cNvPr>
            <p:cNvSpPr>
              <a:spLocks noChangeShapeType="1"/>
            </p:cNvSpPr>
            <p:nvPr/>
          </p:nvSpPr>
          <p:spPr bwMode="auto">
            <a:xfrm>
              <a:off x="7236876" y="3526577"/>
              <a:ext cx="13066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6">
              <a:extLst>
                <a:ext uri="{FF2B5EF4-FFF2-40B4-BE49-F238E27FC236}">
                  <a16:creationId xmlns:a16="http://schemas.microsoft.com/office/drawing/2014/main" id="{83673036-C188-924D-980F-4EB8092C2DF4}"/>
                </a:ext>
              </a:extLst>
            </p:cNvPr>
            <p:cNvSpPr>
              <a:spLocks noChangeShapeType="1"/>
            </p:cNvSpPr>
            <p:nvPr/>
          </p:nvSpPr>
          <p:spPr bwMode="auto">
            <a:xfrm rot="90716" flipH="1">
              <a:off x="6468279" y="3526577"/>
              <a:ext cx="1460335" cy="1862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69">
              <a:extLst>
                <a:ext uri="{FF2B5EF4-FFF2-40B4-BE49-F238E27FC236}">
                  <a16:creationId xmlns:a16="http://schemas.microsoft.com/office/drawing/2014/main" id="{08C716FE-94EF-B74E-9598-4D7C91062069}"/>
                </a:ext>
              </a:extLst>
            </p:cNvPr>
            <p:cNvSpPr>
              <a:spLocks noChangeArrowheads="1"/>
            </p:cNvSpPr>
            <p:nvPr/>
          </p:nvSpPr>
          <p:spPr bwMode="auto">
            <a:xfrm rot="18973106">
              <a:off x="6314559" y="5294350"/>
              <a:ext cx="153719" cy="153719"/>
            </a:xfrm>
            <a:prstGeom prst="rect">
              <a:avLst/>
            </a:prstGeom>
            <a:solidFill>
              <a:srgbClr val="E30D1B"/>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 name="Line 76">
              <a:extLst>
                <a:ext uri="{FF2B5EF4-FFF2-40B4-BE49-F238E27FC236}">
                  <a16:creationId xmlns:a16="http://schemas.microsoft.com/office/drawing/2014/main" id="{E6975AAF-220E-2D4F-B67C-EB0BDB0910A3}"/>
                </a:ext>
              </a:extLst>
            </p:cNvPr>
            <p:cNvSpPr>
              <a:spLocks noChangeShapeType="1"/>
            </p:cNvSpPr>
            <p:nvPr/>
          </p:nvSpPr>
          <p:spPr bwMode="auto">
            <a:xfrm flipH="1">
              <a:off x="7313736"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7">
              <a:extLst>
                <a:ext uri="{FF2B5EF4-FFF2-40B4-BE49-F238E27FC236}">
                  <a16:creationId xmlns:a16="http://schemas.microsoft.com/office/drawing/2014/main" id="{442E1FE3-88DA-7744-9C56-EA2E99EE3B40}"/>
                </a:ext>
              </a:extLst>
            </p:cNvPr>
            <p:cNvSpPr>
              <a:spLocks noChangeShapeType="1"/>
            </p:cNvSpPr>
            <p:nvPr/>
          </p:nvSpPr>
          <p:spPr bwMode="auto">
            <a:xfrm flipH="1">
              <a:off x="7467455"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8">
              <a:extLst>
                <a:ext uri="{FF2B5EF4-FFF2-40B4-BE49-F238E27FC236}">
                  <a16:creationId xmlns:a16="http://schemas.microsoft.com/office/drawing/2014/main" id="{D00C542B-0DDE-BE44-BAC0-54346F76722D}"/>
                </a:ext>
              </a:extLst>
            </p:cNvPr>
            <p:cNvSpPr>
              <a:spLocks noChangeShapeType="1"/>
            </p:cNvSpPr>
            <p:nvPr/>
          </p:nvSpPr>
          <p:spPr bwMode="auto">
            <a:xfrm flipH="1">
              <a:off x="7621175"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9">
              <a:extLst>
                <a:ext uri="{FF2B5EF4-FFF2-40B4-BE49-F238E27FC236}">
                  <a16:creationId xmlns:a16="http://schemas.microsoft.com/office/drawing/2014/main" id="{814A4E30-6538-CC4D-B668-7CEE1469F076}"/>
                </a:ext>
              </a:extLst>
            </p:cNvPr>
            <p:cNvSpPr>
              <a:spLocks noChangeShapeType="1"/>
            </p:cNvSpPr>
            <p:nvPr/>
          </p:nvSpPr>
          <p:spPr bwMode="auto">
            <a:xfrm flipH="1">
              <a:off x="7774894"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80">
              <a:extLst>
                <a:ext uri="{FF2B5EF4-FFF2-40B4-BE49-F238E27FC236}">
                  <a16:creationId xmlns:a16="http://schemas.microsoft.com/office/drawing/2014/main" id="{29CD114D-5E06-F943-9FC8-92DEEE4E5AA6}"/>
                </a:ext>
              </a:extLst>
            </p:cNvPr>
            <p:cNvSpPr>
              <a:spLocks noChangeShapeType="1"/>
            </p:cNvSpPr>
            <p:nvPr/>
          </p:nvSpPr>
          <p:spPr bwMode="auto">
            <a:xfrm flipH="1">
              <a:off x="7928614"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81">
              <a:extLst>
                <a:ext uri="{FF2B5EF4-FFF2-40B4-BE49-F238E27FC236}">
                  <a16:creationId xmlns:a16="http://schemas.microsoft.com/office/drawing/2014/main" id="{6497425E-3A7C-C14E-909A-8E955F8D6C21}"/>
                </a:ext>
              </a:extLst>
            </p:cNvPr>
            <p:cNvSpPr>
              <a:spLocks noChangeShapeType="1"/>
            </p:cNvSpPr>
            <p:nvPr/>
          </p:nvSpPr>
          <p:spPr bwMode="auto">
            <a:xfrm flipH="1">
              <a:off x="8082333"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82">
              <a:extLst>
                <a:ext uri="{FF2B5EF4-FFF2-40B4-BE49-F238E27FC236}">
                  <a16:creationId xmlns:a16="http://schemas.microsoft.com/office/drawing/2014/main" id="{ED6504CA-9735-AC4D-9EAE-D5D686BC20A5}"/>
                </a:ext>
              </a:extLst>
            </p:cNvPr>
            <p:cNvSpPr>
              <a:spLocks noChangeShapeType="1"/>
            </p:cNvSpPr>
            <p:nvPr/>
          </p:nvSpPr>
          <p:spPr bwMode="auto">
            <a:xfrm flipH="1">
              <a:off x="8236053"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83">
              <a:extLst>
                <a:ext uri="{FF2B5EF4-FFF2-40B4-BE49-F238E27FC236}">
                  <a16:creationId xmlns:a16="http://schemas.microsoft.com/office/drawing/2014/main" id="{FB410C00-13B2-0143-B260-1FF4B935711B}"/>
                </a:ext>
              </a:extLst>
            </p:cNvPr>
            <p:cNvSpPr>
              <a:spLocks noChangeShapeType="1"/>
            </p:cNvSpPr>
            <p:nvPr/>
          </p:nvSpPr>
          <p:spPr bwMode="auto">
            <a:xfrm flipH="1">
              <a:off x="8389772"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Freeform 85">
              <a:extLst>
                <a:ext uri="{FF2B5EF4-FFF2-40B4-BE49-F238E27FC236}">
                  <a16:creationId xmlns:a16="http://schemas.microsoft.com/office/drawing/2014/main" id="{8C93DB35-B94B-7E44-8CFC-CDCF023C93E5}"/>
                </a:ext>
              </a:extLst>
            </p:cNvPr>
            <p:cNvSpPr>
              <a:spLocks/>
            </p:cNvSpPr>
            <p:nvPr/>
          </p:nvSpPr>
          <p:spPr bwMode="auto">
            <a:xfrm>
              <a:off x="5610012" y="3667486"/>
              <a:ext cx="4470674" cy="2318602"/>
            </a:xfrm>
            <a:custGeom>
              <a:avLst/>
              <a:gdLst>
                <a:gd name="T0" fmla="*/ 2147483647 w 2792"/>
                <a:gd name="T1" fmla="*/ 0 h 1448"/>
                <a:gd name="T2" fmla="*/ 2147483647 w 2792"/>
                <a:gd name="T3" fmla="*/ 2147483647 h 1448"/>
                <a:gd name="T4" fmla="*/ 2147483647 w 2792"/>
                <a:gd name="T5" fmla="*/ 2147483647 h 1448"/>
                <a:gd name="T6" fmla="*/ 2147483647 w 2792"/>
                <a:gd name="T7" fmla="*/ 2147483647 h 1448"/>
                <a:gd name="T8" fmla="*/ 2147483647 w 2792"/>
                <a:gd name="T9" fmla="*/ 2147483647 h 1448"/>
                <a:gd name="T10" fmla="*/ 2147483647 w 2792"/>
                <a:gd name="T11" fmla="*/ 2147483647 h 1448"/>
                <a:gd name="T12" fmla="*/ 2147483647 w 2792"/>
                <a:gd name="T13" fmla="*/ 2147483647 h 1448"/>
                <a:gd name="T14" fmla="*/ 2147483647 w 2792"/>
                <a:gd name="T15" fmla="*/ 2147483647 h 1448"/>
                <a:gd name="T16" fmla="*/ 2147483647 w 2792"/>
                <a:gd name="T17" fmla="*/ 2147483647 h 1448"/>
                <a:gd name="T18" fmla="*/ 2147483647 w 2792"/>
                <a:gd name="T19" fmla="*/ 2147483647 h 1448"/>
                <a:gd name="T20" fmla="*/ 2147483647 w 2792"/>
                <a:gd name="T21" fmla="*/ 2147483647 h 1448"/>
                <a:gd name="T22" fmla="*/ 2147483647 w 2792"/>
                <a:gd name="T23" fmla="*/ 2147483647 h 1448"/>
                <a:gd name="T24" fmla="*/ 2147483647 w 2792"/>
                <a:gd name="T25" fmla="*/ 2147483647 h 1448"/>
                <a:gd name="T26" fmla="*/ 2147483647 w 2792"/>
                <a:gd name="T27" fmla="*/ 2147483647 h 1448"/>
                <a:gd name="T28" fmla="*/ 2147483647 w 2792"/>
                <a:gd name="T29" fmla="*/ 2147483647 h 1448"/>
                <a:gd name="T30" fmla="*/ 2147483647 w 2792"/>
                <a:gd name="T31" fmla="*/ 2147483647 h 1448"/>
                <a:gd name="T32" fmla="*/ 2147483647 w 2792"/>
                <a:gd name="T33" fmla="*/ 2147483647 h 1448"/>
                <a:gd name="T34" fmla="*/ 2147483647 w 2792"/>
                <a:gd name="T35" fmla="*/ 2147483647 h 1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2"/>
                <a:gd name="T55" fmla="*/ 0 h 1448"/>
                <a:gd name="T56" fmla="*/ 2792 w 2792"/>
                <a:gd name="T57" fmla="*/ 1448 h 1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2" h="1448">
                  <a:moveTo>
                    <a:pt x="8" y="0"/>
                  </a:moveTo>
                  <a:cubicBezTo>
                    <a:pt x="8" y="12"/>
                    <a:pt x="8" y="24"/>
                    <a:pt x="8" y="48"/>
                  </a:cubicBezTo>
                  <a:cubicBezTo>
                    <a:pt x="8" y="72"/>
                    <a:pt x="0" y="96"/>
                    <a:pt x="8" y="144"/>
                  </a:cubicBezTo>
                  <a:cubicBezTo>
                    <a:pt x="16" y="192"/>
                    <a:pt x="32" y="256"/>
                    <a:pt x="56" y="336"/>
                  </a:cubicBezTo>
                  <a:cubicBezTo>
                    <a:pt x="80" y="416"/>
                    <a:pt x="112" y="536"/>
                    <a:pt x="152" y="624"/>
                  </a:cubicBezTo>
                  <a:cubicBezTo>
                    <a:pt x="192" y="712"/>
                    <a:pt x="256" y="808"/>
                    <a:pt x="296" y="864"/>
                  </a:cubicBezTo>
                  <a:cubicBezTo>
                    <a:pt x="336" y="920"/>
                    <a:pt x="344" y="912"/>
                    <a:pt x="392" y="960"/>
                  </a:cubicBezTo>
                  <a:cubicBezTo>
                    <a:pt x="440" y="1008"/>
                    <a:pt x="512" y="1096"/>
                    <a:pt x="584" y="1152"/>
                  </a:cubicBezTo>
                  <a:cubicBezTo>
                    <a:pt x="656" y="1208"/>
                    <a:pt x="736" y="1256"/>
                    <a:pt x="824" y="1296"/>
                  </a:cubicBezTo>
                  <a:cubicBezTo>
                    <a:pt x="912" y="1336"/>
                    <a:pt x="1024" y="1368"/>
                    <a:pt x="1112" y="1392"/>
                  </a:cubicBezTo>
                  <a:cubicBezTo>
                    <a:pt x="1200" y="1416"/>
                    <a:pt x="1272" y="1432"/>
                    <a:pt x="1352" y="1440"/>
                  </a:cubicBezTo>
                  <a:cubicBezTo>
                    <a:pt x="1432" y="1448"/>
                    <a:pt x="1512" y="1448"/>
                    <a:pt x="1592" y="1440"/>
                  </a:cubicBezTo>
                  <a:cubicBezTo>
                    <a:pt x="1672" y="1432"/>
                    <a:pt x="1752" y="1416"/>
                    <a:pt x="1832" y="1392"/>
                  </a:cubicBezTo>
                  <a:cubicBezTo>
                    <a:pt x="1912" y="1368"/>
                    <a:pt x="1992" y="1336"/>
                    <a:pt x="2072" y="1296"/>
                  </a:cubicBezTo>
                  <a:cubicBezTo>
                    <a:pt x="2152" y="1256"/>
                    <a:pt x="2240" y="1208"/>
                    <a:pt x="2312" y="1152"/>
                  </a:cubicBezTo>
                  <a:cubicBezTo>
                    <a:pt x="2384" y="1096"/>
                    <a:pt x="2448" y="1016"/>
                    <a:pt x="2504" y="960"/>
                  </a:cubicBezTo>
                  <a:cubicBezTo>
                    <a:pt x="2560" y="904"/>
                    <a:pt x="2600" y="888"/>
                    <a:pt x="2648" y="816"/>
                  </a:cubicBezTo>
                  <a:cubicBezTo>
                    <a:pt x="2696" y="744"/>
                    <a:pt x="2768" y="576"/>
                    <a:pt x="2792" y="528"/>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Line 86">
              <a:extLst>
                <a:ext uri="{FF2B5EF4-FFF2-40B4-BE49-F238E27FC236}">
                  <a16:creationId xmlns:a16="http://schemas.microsoft.com/office/drawing/2014/main" id="{EFD19CD7-D1D9-9549-8724-173304B5832D}"/>
                </a:ext>
              </a:extLst>
            </p:cNvPr>
            <p:cNvSpPr>
              <a:spLocks noChangeShapeType="1"/>
            </p:cNvSpPr>
            <p:nvPr/>
          </p:nvSpPr>
          <p:spPr bwMode="auto">
            <a:xfrm>
              <a:off x="7928613" y="3526577"/>
              <a:ext cx="25591" cy="18446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2" name="Object 3">
              <a:extLst>
                <a:ext uri="{FF2B5EF4-FFF2-40B4-BE49-F238E27FC236}">
                  <a16:creationId xmlns:a16="http://schemas.microsoft.com/office/drawing/2014/main" id="{3F22F8F6-5105-F246-9A20-979EC039BF4D}"/>
                </a:ext>
              </a:extLst>
            </p:cNvPr>
            <p:cNvGraphicFramePr>
              <a:graphicFrameLocks noChangeAspect="1"/>
            </p:cNvGraphicFramePr>
            <p:nvPr/>
          </p:nvGraphicFramePr>
          <p:xfrm>
            <a:off x="7621175" y="3987735"/>
            <a:ext cx="228978" cy="320249"/>
          </p:xfrm>
          <a:graphic>
            <a:graphicData uri="http://schemas.openxmlformats.org/presentationml/2006/ole">
              <mc:AlternateContent xmlns:mc="http://schemas.openxmlformats.org/markup-compatibility/2006">
                <mc:Choice xmlns:v="urn:schemas-microsoft-com:vml" Requires="v">
                  <p:oleObj spid="_x0000_s35853" name="Equation" r:id="rId8" imgW="127000" imgH="177800" progId="Equation.DSMT4">
                    <p:embed/>
                  </p:oleObj>
                </mc:Choice>
                <mc:Fallback>
                  <p:oleObj name="Equation" r:id="rId8" imgW="127000" imgH="177800" progId="Equation.DSMT4">
                    <p:embed/>
                    <p:pic>
                      <p:nvPicPr>
                        <p:cNvPr id="42" name="Object 3">
                          <a:extLst>
                            <a:ext uri="{FF2B5EF4-FFF2-40B4-BE49-F238E27FC236}">
                              <a16:creationId xmlns:a16="http://schemas.microsoft.com/office/drawing/2014/main" id="{3F22F8F6-5105-F246-9A20-979EC039BF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1175" y="3987735"/>
                          <a:ext cx="228978" cy="320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 name="Freeform 93">
              <a:extLst>
                <a:ext uri="{FF2B5EF4-FFF2-40B4-BE49-F238E27FC236}">
                  <a16:creationId xmlns:a16="http://schemas.microsoft.com/office/drawing/2014/main" id="{10CC1BC2-2864-524F-9AB0-BD4AA176B12E}"/>
                </a:ext>
              </a:extLst>
            </p:cNvPr>
            <p:cNvSpPr>
              <a:spLocks/>
            </p:cNvSpPr>
            <p:nvPr/>
          </p:nvSpPr>
          <p:spPr bwMode="auto">
            <a:xfrm>
              <a:off x="7659605" y="3923685"/>
              <a:ext cx="256199" cy="80062"/>
            </a:xfrm>
            <a:custGeom>
              <a:avLst/>
              <a:gdLst>
                <a:gd name="T0" fmla="*/ 0 w 160"/>
                <a:gd name="T1" fmla="*/ 0 h 50"/>
                <a:gd name="T2" fmla="*/ 2147483647 w 160"/>
                <a:gd name="T3" fmla="*/ 2147483647 h 50"/>
                <a:gd name="T4" fmla="*/ 2147483647 w 160"/>
                <a:gd name="T5" fmla="*/ 2147483647 h 50"/>
                <a:gd name="T6" fmla="*/ 2147483647 w 160"/>
                <a:gd name="T7" fmla="*/ 2147483647 h 50"/>
                <a:gd name="T8" fmla="*/ 0 60000 65536"/>
                <a:gd name="T9" fmla="*/ 0 60000 65536"/>
                <a:gd name="T10" fmla="*/ 0 60000 65536"/>
                <a:gd name="T11" fmla="*/ 0 60000 65536"/>
                <a:gd name="T12" fmla="*/ 0 w 160"/>
                <a:gd name="T13" fmla="*/ 0 h 50"/>
                <a:gd name="T14" fmla="*/ 160 w 160"/>
                <a:gd name="T15" fmla="*/ 50 h 50"/>
              </a:gdLst>
              <a:ahLst/>
              <a:cxnLst>
                <a:cxn ang="T8">
                  <a:pos x="T0" y="T1"/>
                </a:cxn>
                <a:cxn ang="T9">
                  <a:pos x="T2" y="T3"/>
                </a:cxn>
                <a:cxn ang="T10">
                  <a:pos x="T4" y="T5"/>
                </a:cxn>
                <a:cxn ang="T11">
                  <a:pos x="T6" y="T7"/>
                </a:cxn>
              </a:cxnLst>
              <a:rect l="T12" t="T13" r="T14" b="T15"/>
              <a:pathLst>
                <a:path w="160" h="50">
                  <a:moveTo>
                    <a:pt x="0" y="0"/>
                  </a:moveTo>
                  <a:cubicBezTo>
                    <a:pt x="13" y="4"/>
                    <a:pt x="22" y="11"/>
                    <a:pt x="36" y="16"/>
                  </a:cubicBezTo>
                  <a:cubicBezTo>
                    <a:pt x="53" y="41"/>
                    <a:pt x="91" y="41"/>
                    <a:pt x="120" y="44"/>
                  </a:cubicBezTo>
                  <a:cubicBezTo>
                    <a:pt x="140" y="50"/>
                    <a:pt x="127" y="48"/>
                    <a:pt x="16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45" name="Straight Arrow Connector 44">
              <a:extLst>
                <a:ext uri="{FF2B5EF4-FFF2-40B4-BE49-F238E27FC236}">
                  <a16:creationId xmlns:a16="http://schemas.microsoft.com/office/drawing/2014/main" id="{EB1EC4D3-0258-BC4D-871F-C51BE78582A5}"/>
                </a:ext>
              </a:extLst>
            </p:cNvPr>
            <p:cNvCxnSpPr>
              <a:cxnSpLocks/>
            </p:cNvCxnSpPr>
            <p:nvPr/>
          </p:nvCxnSpPr>
          <p:spPr>
            <a:xfrm>
              <a:off x="8159193" y="3546235"/>
              <a:ext cx="0" cy="182497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DAAFD54-4AEA-854A-AA85-9E087973A3A2}"/>
                </a:ext>
              </a:extLst>
            </p:cNvPr>
            <p:cNvCxnSpPr/>
            <p:nvPr/>
          </p:nvCxnSpPr>
          <p:spPr>
            <a:xfrm>
              <a:off x="6589986" y="5371209"/>
              <a:ext cx="1876646" cy="0"/>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F43A76D-3414-2947-96CA-2C50BA3937E9}"/>
                </a:ext>
              </a:extLst>
            </p:cNvPr>
            <p:cNvCxnSpPr>
              <a:cxnSpLocks/>
            </p:cNvCxnSpPr>
            <p:nvPr/>
          </p:nvCxnSpPr>
          <p:spPr>
            <a:xfrm>
              <a:off x="6621226" y="5986088"/>
              <a:ext cx="2215326" cy="0"/>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94777F9-AFE8-B145-B319-AF490619066C}"/>
                </a:ext>
              </a:extLst>
            </p:cNvPr>
            <p:cNvCxnSpPr>
              <a:cxnSpLocks/>
            </p:cNvCxnSpPr>
            <p:nvPr/>
          </p:nvCxnSpPr>
          <p:spPr>
            <a:xfrm>
              <a:off x="8497872" y="3546235"/>
              <a:ext cx="27913" cy="243985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31FF6FCB-FA5A-2C4A-850F-BC40B6BD8610}"/>
                </a:ext>
              </a:extLst>
            </p:cNvPr>
            <p:cNvCxnSpPr>
              <a:cxnSpLocks/>
            </p:cNvCxnSpPr>
            <p:nvPr/>
          </p:nvCxnSpPr>
          <p:spPr>
            <a:xfrm>
              <a:off x="7811132" y="5371209"/>
              <a:ext cx="0" cy="61487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54" name="Object 53">
              <a:extLst>
                <a:ext uri="{FF2B5EF4-FFF2-40B4-BE49-F238E27FC236}">
                  <a16:creationId xmlns:a16="http://schemas.microsoft.com/office/drawing/2014/main" id="{8788F636-C074-1B47-AE4D-046177CA040A}"/>
                </a:ext>
              </a:extLst>
            </p:cNvPr>
            <p:cNvGraphicFramePr>
              <a:graphicFrameLocks noChangeAspect="1"/>
            </p:cNvGraphicFramePr>
            <p:nvPr/>
          </p:nvGraphicFramePr>
          <p:xfrm>
            <a:off x="6908800" y="4221163"/>
            <a:ext cx="227013" cy="247650"/>
          </p:xfrm>
          <a:graphic>
            <a:graphicData uri="http://schemas.openxmlformats.org/presentationml/2006/ole">
              <mc:AlternateContent xmlns:mc="http://schemas.openxmlformats.org/markup-compatibility/2006">
                <mc:Choice xmlns:v="urn:schemas-microsoft-com:vml" Requires="v">
                  <p:oleObj spid="_x0000_s35854" r:id="rId10" imgW="139700" imgH="152400" progId="Equation.DSMT4">
                    <p:embed/>
                  </p:oleObj>
                </mc:Choice>
                <mc:Fallback>
                  <p:oleObj r:id="rId10" imgW="139700" imgH="152400" progId="Equation.DSMT4">
                    <p:embed/>
                    <p:pic>
                      <p:nvPicPr>
                        <p:cNvPr id="54" name="Object 53">
                          <a:extLst>
                            <a:ext uri="{FF2B5EF4-FFF2-40B4-BE49-F238E27FC236}">
                              <a16:creationId xmlns:a16="http://schemas.microsoft.com/office/drawing/2014/main" id="{8788F636-C074-1B47-AE4D-046177CA040A}"/>
                            </a:ext>
                          </a:extLst>
                        </p:cNvPr>
                        <p:cNvPicPr/>
                        <p:nvPr/>
                      </p:nvPicPr>
                      <p:blipFill>
                        <a:blip r:embed="rId11"/>
                        <a:stretch>
                          <a:fillRect/>
                        </a:stretch>
                      </p:blipFill>
                      <p:spPr>
                        <a:xfrm>
                          <a:off x="6908800" y="4221163"/>
                          <a:ext cx="227013" cy="24765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2B8ABC43-8497-8F48-B260-4AA22D3154D7}"/>
                </a:ext>
              </a:extLst>
            </p:cNvPr>
            <p:cNvGraphicFramePr>
              <a:graphicFrameLocks noChangeAspect="1"/>
            </p:cNvGraphicFramePr>
            <p:nvPr/>
          </p:nvGraphicFramePr>
          <p:xfrm>
            <a:off x="8567662" y="4554531"/>
            <a:ext cx="227013" cy="247650"/>
          </p:xfrm>
          <a:graphic>
            <a:graphicData uri="http://schemas.openxmlformats.org/presentationml/2006/ole">
              <mc:AlternateContent xmlns:mc="http://schemas.openxmlformats.org/markup-compatibility/2006">
                <mc:Choice xmlns:v="urn:schemas-microsoft-com:vml" Requires="v">
                  <p:oleObj spid="_x0000_s35855" r:id="rId12" imgW="139700" imgH="152400" progId="Equation.DSMT4">
                    <p:embed/>
                  </p:oleObj>
                </mc:Choice>
                <mc:Fallback>
                  <p:oleObj r:id="rId12" imgW="139700" imgH="152400" progId="Equation.DSMT4">
                    <p:embed/>
                    <p:pic>
                      <p:nvPicPr>
                        <p:cNvPr id="56" name="Object 55">
                          <a:extLst>
                            <a:ext uri="{FF2B5EF4-FFF2-40B4-BE49-F238E27FC236}">
                              <a16:creationId xmlns:a16="http://schemas.microsoft.com/office/drawing/2014/main" id="{2B8ABC43-8497-8F48-B260-4AA22D3154D7}"/>
                            </a:ext>
                          </a:extLst>
                        </p:cNvPr>
                        <p:cNvPicPr/>
                        <p:nvPr/>
                      </p:nvPicPr>
                      <p:blipFill>
                        <a:blip r:embed="rId13"/>
                        <a:stretch>
                          <a:fillRect/>
                        </a:stretch>
                      </p:blipFill>
                      <p:spPr>
                        <a:xfrm>
                          <a:off x="8567662" y="4554531"/>
                          <a:ext cx="227013" cy="24765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D987C4CB-D728-6741-9922-023436CCC15F}"/>
                </a:ext>
              </a:extLst>
            </p:cNvPr>
            <p:cNvGraphicFramePr>
              <a:graphicFrameLocks noChangeAspect="1"/>
            </p:cNvGraphicFramePr>
            <p:nvPr/>
          </p:nvGraphicFramePr>
          <p:xfrm>
            <a:off x="7403433" y="4501769"/>
            <a:ext cx="742950" cy="288925"/>
          </p:xfrm>
          <a:graphic>
            <a:graphicData uri="http://schemas.openxmlformats.org/presentationml/2006/ole">
              <mc:AlternateContent xmlns:mc="http://schemas.openxmlformats.org/markup-compatibility/2006">
                <mc:Choice xmlns:v="urn:schemas-microsoft-com:vml" Requires="v">
                  <p:oleObj spid="_x0000_s35856" r:id="rId14" imgW="457200" imgH="177800" progId="Equation.DSMT4">
                    <p:embed/>
                  </p:oleObj>
                </mc:Choice>
                <mc:Fallback>
                  <p:oleObj r:id="rId14" imgW="457200" imgH="177800" progId="Equation.DSMT4">
                    <p:embed/>
                    <p:pic>
                      <p:nvPicPr>
                        <p:cNvPr id="57" name="Object 56">
                          <a:extLst>
                            <a:ext uri="{FF2B5EF4-FFF2-40B4-BE49-F238E27FC236}">
                              <a16:creationId xmlns:a16="http://schemas.microsoft.com/office/drawing/2014/main" id="{D987C4CB-D728-6741-9922-023436CCC15F}"/>
                            </a:ext>
                          </a:extLst>
                        </p:cNvPr>
                        <p:cNvPicPr/>
                        <p:nvPr/>
                      </p:nvPicPr>
                      <p:blipFill>
                        <a:blip r:embed="rId15"/>
                        <a:stretch>
                          <a:fillRect/>
                        </a:stretch>
                      </p:blipFill>
                      <p:spPr>
                        <a:xfrm>
                          <a:off x="7403433" y="4501769"/>
                          <a:ext cx="742950" cy="288925"/>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D77F0360-B4D3-6447-AE80-F9F55BB7E35A}"/>
                </a:ext>
              </a:extLst>
            </p:cNvPr>
            <p:cNvGraphicFramePr>
              <a:graphicFrameLocks noChangeAspect="1"/>
            </p:cNvGraphicFramePr>
            <p:nvPr/>
          </p:nvGraphicFramePr>
          <p:xfrm>
            <a:off x="6648450" y="5529263"/>
            <a:ext cx="1114425" cy="288925"/>
          </p:xfrm>
          <a:graphic>
            <a:graphicData uri="http://schemas.openxmlformats.org/presentationml/2006/ole">
              <mc:AlternateContent xmlns:mc="http://schemas.openxmlformats.org/markup-compatibility/2006">
                <mc:Choice xmlns:v="urn:schemas-microsoft-com:vml" Requires="v">
                  <p:oleObj spid="_x0000_s35857" r:id="rId16" imgW="685800" imgH="177800" progId="Equation.DSMT4">
                    <p:embed/>
                  </p:oleObj>
                </mc:Choice>
                <mc:Fallback>
                  <p:oleObj r:id="rId16" imgW="685800" imgH="177800" progId="Equation.DSMT4">
                    <p:embed/>
                    <p:pic>
                      <p:nvPicPr>
                        <p:cNvPr id="58" name="Object 57">
                          <a:extLst>
                            <a:ext uri="{FF2B5EF4-FFF2-40B4-BE49-F238E27FC236}">
                              <a16:creationId xmlns:a16="http://schemas.microsoft.com/office/drawing/2014/main" id="{D77F0360-B4D3-6447-AE80-F9F55BB7E35A}"/>
                            </a:ext>
                          </a:extLst>
                        </p:cNvPr>
                        <p:cNvPicPr/>
                        <p:nvPr/>
                      </p:nvPicPr>
                      <p:blipFill>
                        <a:blip r:embed="rId17"/>
                        <a:stretch>
                          <a:fillRect/>
                        </a:stretch>
                      </p:blipFill>
                      <p:spPr>
                        <a:xfrm>
                          <a:off x="6648450" y="5529263"/>
                          <a:ext cx="1114425" cy="288925"/>
                        </a:xfrm>
                        <a:prstGeom prst="rect">
                          <a:avLst/>
                        </a:prstGeom>
                      </p:spPr>
                    </p:pic>
                  </p:oleObj>
                </mc:Fallback>
              </mc:AlternateContent>
            </a:graphicData>
          </a:graphic>
        </p:graphicFrame>
      </p:grpSp>
      <p:graphicFrame>
        <p:nvGraphicFramePr>
          <p:cNvPr id="59" name="Object 58">
            <a:extLst>
              <a:ext uri="{FF2B5EF4-FFF2-40B4-BE49-F238E27FC236}">
                <a16:creationId xmlns:a16="http://schemas.microsoft.com/office/drawing/2014/main" id="{7D5FF04E-64D4-7341-8BAE-6E7D556FEC2F}"/>
              </a:ext>
            </a:extLst>
          </p:cNvPr>
          <p:cNvGraphicFramePr>
            <a:graphicFrameLocks noChangeAspect="1"/>
          </p:cNvGraphicFramePr>
          <p:nvPr/>
        </p:nvGraphicFramePr>
        <p:xfrm>
          <a:off x="2419564" y="5260144"/>
          <a:ext cx="1114425" cy="288925"/>
        </p:xfrm>
        <a:graphic>
          <a:graphicData uri="http://schemas.openxmlformats.org/presentationml/2006/ole">
            <mc:AlternateContent xmlns:mc="http://schemas.openxmlformats.org/markup-compatibility/2006">
              <mc:Choice xmlns:v="urn:schemas-microsoft-com:vml" Requires="v">
                <p:oleObj spid="_x0000_s35858" r:id="rId18" imgW="685800" imgH="177800" progId="Equation.DSMT4">
                  <p:embed/>
                </p:oleObj>
              </mc:Choice>
              <mc:Fallback>
                <p:oleObj r:id="rId18" imgW="685800" imgH="177800" progId="Equation.DSMT4">
                  <p:embed/>
                  <p:pic>
                    <p:nvPicPr>
                      <p:cNvPr id="59" name="Object 58">
                        <a:extLst>
                          <a:ext uri="{FF2B5EF4-FFF2-40B4-BE49-F238E27FC236}">
                            <a16:creationId xmlns:a16="http://schemas.microsoft.com/office/drawing/2014/main" id="{7D5FF04E-64D4-7341-8BAE-6E7D556FEC2F}"/>
                          </a:ext>
                        </a:extLst>
                      </p:cNvPr>
                      <p:cNvPicPr/>
                      <p:nvPr/>
                    </p:nvPicPr>
                    <p:blipFill>
                      <a:blip r:embed="rId19"/>
                      <a:stretch>
                        <a:fillRect/>
                      </a:stretch>
                    </p:blipFill>
                    <p:spPr>
                      <a:xfrm>
                        <a:off x="2419564" y="5260144"/>
                        <a:ext cx="1114425" cy="288925"/>
                      </a:xfrm>
                      <a:prstGeom prst="rect">
                        <a:avLst/>
                      </a:prstGeom>
                    </p:spPr>
                  </p:pic>
                </p:oleObj>
              </mc:Fallback>
            </mc:AlternateContent>
          </a:graphicData>
        </a:graphic>
      </p:graphicFrame>
      <p:grpSp>
        <p:nvGrpSpPr>
          <p:cNvPr id="68" name="Group 67">
            <a:extLst>
              <a:ext uri="{FF2B5EF4-FFF2-40B4-BE49-F238E27FC236}">
                <a16:creationId xmlns:a16="http://schemas.microsoft.com/office/drawing/2014/main" id="{C7B5FC19-3922-844F-AB18-2C0F38555806}"/>
              </a:ext>
            </a:extLst>
          </p:cNvPr>
          <p:cNvGrpSpPr/>
          <p:nvPr/>
        </p:nvGrpSpPr>
        <p:grpSpPr>
          <a:xfrm>
            <a:off x="5246600" y="2015399"/>
            <a:ext cx="523879" cy="1281877"/>
            <a:chOff x="5565978" y="1935403"/>
            <a:chExt cx="523879" cy="1281877"/>
          </a:xfrm>
        </p:grpSpPr>
        <p:sp>
          <p:nvSpPr>
            <p:cNvPr id="60" name="Rectangle 69">
              <a:extLst>
                <a:ext uri="{FF2B5EF4-FFF2-40B4-BE49-F238E27FC236}">
                  <a16:creationId xmlns:a16="http://schemas.microsoft.com/office/drawing/2014/main" id="{6CBEA18D-DCD3-A747-A4CB-43286A47AA53}"/>
                </a:ext>
              </a:extLst>
            </p:cNvPr>
            <p:cNvSpPr>
              <a:spLocks noChangeArrowheads="1"/>
            </p:cNvSpPr>
            <p:nvPr/>
          </p:nvSpPr>
          <p:spPr bwMode="auto">
            <a:xfrm>
              <a:off x="5565978" y="2675960"/>
              <a:ext cx="153719" cy="153719"/>
            </a:xfrm>
            <a:prstGeom prst="rect">
              <a:avLst/>
            </a:prstGeom>
            <a:solidFill>
              <a:srgbClr val="E30D1B"/>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61" name="Straight Arrow Connector 60">
              <a:extLst>
                <a:ext uri="{FF2B5EF4-FFF2-40B4-BE49-F238E27FC236}">
                  <a16:creationId xmlns:a16="http://schemas.microsoft.com/office/drawing/2014/main" id="{51D2F90D-8E22-8E40-A827-9117FA424E6C}"/>
                </a:ext>
              </a:extLst>
            </p:cNvPr>
            <p:cNvCxnSpPr>
              <a:cxnSpLocks/>
            </p:cNvCxnSpPr>
            <p:nvPr/>
          </p:nvCxnSpPr>
          <p:spPr>
            <a:xfrm flipV="1">
              <a:off x="5642837" y="1935403"/>
              <a:ext cx="0" cy="81741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CA4B378A-9753-B94C-940D-5B6F2F612681}"/>
                </a:ext>
              </a:extLst>
            </p:cNvPr>
            <p:cNvCxnSpPr>
              <a:cxnSpLocks/>
            </p:cNvCxnSpPr>
            <p:nvPr/>
          </p:nvCxnSpPr>
          <p:spPr>
            <a:xfrm>
              <a:off x="5639570" y="2831202"/>
              <a:ext cx="0" cy="26424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a:extLst>
                <a:ext uri="{FF2B5EF4-FFF2-40B4-BE49-F238E27FC236}">
                  <a16:creationId xmlns:a16="http://schemas.microsoft.com/office/drawing/2014/main" id="{77C3EF8A-5EF9-3547-A747-6FDFF5E9DF34}"/>
                </a:ext>
              </a:extLst>
            </p:cNvPr>
            <p:cNvGraphicFramePr>
              <a:graphicFrameLocks noChangeAspect="1"/>
            </p:cNvGraphicFramePr>
            <p:nvPr/>
          </p:nvGraphicFramePr>
          <p:xfrm>
            <a:off x="5697744" y="2948992"/>
            <a:ext cx="392113" cy="268288"/>
          </p:xfrm>
          <a:graphic>
            <a:graphicData uri="http://schemas.openxmlformats.org/presentationml/2006/ole">
              <mc:AlternateContent xmlns:mc="http://schemas.openxmlformats.org/markup-compatibility/2006">
                <mc:Choice xmlns:v="urn:schemas-microsoft-com:vml" Requires="v">
                  <p:oleObj spid="_x0000_s35859" r:id="rId20" imgW="241300" imgH="165100" progId="Equation.DSMT4">
                    <p:embed/>
                  </p:oleObj>
                </mc:Choice>
                <mc:Fallback>
                  <p:oleObj r:id="rId20" imgW="241300" imgH="165100" progId="Equation.DSMT4">
                    <p:embed/>
                    <p:pic>
                      <p:nvPicPr>
                        <p:cNvPr id="66" name="Object 65">
                          <a:extLst>
                            <a:ext uri="{FF2B5EF4-FFF2-40B4-BE49-F238E27FC236}">
                              <a16:creationId xmlns:a16="http://schemas.microsoft.com/office/drawing/2014/main" id="{77C3EF8A-5EF9-3547-A747-6FDFF5E9DF34}"/>
                            </a:ext>
                          </a:extLst>
                        </p:cNvPr>
                        <p:cNvPicPr/>
                        <p:nvPr/>
                      </p:nvPicPr>
                      <p:blipFill>
                        <a:blip r:embed="rId21"/>
                        <a:stretch>
                          <a:fillRect/>
                        </a:stretch>
                      </p:blipFill>
                      <p:spPr>
                        <a:xfrm>
                          <a:off x="5697744" y="2948992"/>
                          <a:ext cx="392113" cy="268288"/>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C10A4260-B0F1-6945-8BC9-190AE8FAA6FB}"/>
                </a:ext>
              </a:extLst>
            </p:cNvPr>
            <p:cNvGraphicFramePr>
              <a:graphicFrameLocks noChangeAspect="1"/>
            </p:cNvGraphicFramePr>
            <p:nvPr/>
          </p:nvGraphicFramePr>
          <p:xfrm>
            <a:off x="5685783" y="2101850"/>
            <a:ext cx="227012" cy="247650"/>
          </p:xfrm>
          <a:graphic>
            <a:graphicData uri="http://schemas.openxmlformats.org/presentationml/2006/ole">
              <mc:AlternateContent xmlns:mc="http://schemas.openxmlformats.org/markup-compatibility/2006">
                <mc:Choice xmlns:v="urn:schemas-microsoft-com:vml" Requires="v">
                  <p:oleObj spid="_x0000_s35860" r:id="rId22" imgW="139700" imgH="152400" progId="Equation.DSMT4">
                    <p:embed/>
                  </p:oleObj>
                </mc:Choice>
                <mc:Fallback>
                  <p:oleObj r:id="rId22" imgW="139700" imgH="152400" progId="Equation.DSMT4">
                    <p:embed/>
                    <p:pic>
                      <p:nvPicPr>
                        <p:cNvPr id="67" name="Object 66">
                          <a:extLst>
                            <a:ext uri="{FF2B5EF4-FFF2-40B4-BE49-F238E27FC236}">
                              <a16:creationId xmlns:a16="http://schemas.microsoft.com/office/drawing/2014/main" id="{C10A4260-B0F1-6945-8BC9-190AE8FAA6FB}"/>
                            </a:ext>
                          </a:extLst>
                        </p:cNvPr>
                        <p:cNvPicPr/>
                        <p:nvPr/>
                      </p:nvPicPr>
                      <p:blipFill>
                        <a:blip r:embed="rId23"/>
                        <a:stretch>
                          <a:fillRect/>
                        </a:stretch>
                      </p:blipFill>
                      <p:spPr>
                        <a:xfrm>
                          <a:off x="5685783" y="2101850"/>
                          <a:ext cx="227012" cy="247650"/>
                        </a:xfrm>
                        <a:prstGeom prst="rect">
                          <a:avLst/>
                        </a:prstGeom>
                      </p:spPr>
                    </p:pic>
                  </p:oleObj>
                </mc:Fallback>
              </mc:AlternateContent>
            </a:graphicData>
          </a:graphic>
        </p:graphicFrame>
      </p:grpSp>
      <p:sp>
        <p:nvSpPr>
          <p:cNvPr id="69" name="TextBox 68">
            <a:extLst>
              <a:ext uri="{FF2B5EF4-FFF2-40B4-BE49-F238E27FC236}">
                <a16:creationId xmlns:a16="http://schemas.microsoft.com/office/drawing/2014/main" id="{0E6D2312-F198-B34A-802B-DB8BD1FDEA10}"/>
              </a:ext>
            </a:extLst>
          </p:cNvPr>
          <p:cNvSpPr txBox="1"/>
          <p:nvPr/>
        </p:nvSpPr>
        <p:spPr>
          <a:xfrm>
            <a:off x="171732" y="1710473"/>
            <a:ext cx="536780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and N.S.L. becomes:</a:t>
            </a:r>
          </a:p>
        </p:txBody>
      </p:sp>
    </p:spTree>
    <p:extLst>
      <p:ext uri="{BB962C8B-B14F-4D97-AF65-F5344CB8AC3E}">
        <p14:creationId xmlns:p14="http://schemas.microsoft.com/office/powerpoint/2010/main" val="169305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dissolv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dissolv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dissolve">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dissolve">
                                      <p:cBhvr>
                                        <p:cTn id="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40DEBC3-11C4-D941-86D4-AADCE589CB59}"/>
              </a:ext>
            </a:extLst>
          </p:cNvPr>
          <p:cNvSpPr txBox="1"/>
          <p:nvPr/>
        </p:nvSpPr>
        <p:spPr>
          <a:xfrm>
            <a:off x="198176" y="2742397"/>
            <a:ext cx="533840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And the tension becomes: </a:t>
            </a:r>
          </a:p>
        </p:txBody>
      </p:sp>
      <p:sp>
        <p:nvSpPr>
          <p:cNvPr id="5" name="Text Box 63"/>
          <p:cNvSpPr txBox="1">
            <a:spLocks noChangeArrowheads="1"/>
          </p:cNvSpPr>
          <p:nvPr/>
        </p:nvSpPr>
        <p:spPr bwMode="auto">
          <a:xfrm>
            <a:off x="7685225" y="1208242"/>
            <a:ext cx="46115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t>L</a:t>
            </a:r>
            <a:endParaRPr lang="en-US" altLang="en-US" dirty="0"/>
          </a:p>
        </p:txBody>
      </p:sp>
      <p:sp>
        <p:nvSpPr>
          <p:cNvPr id="6" name="Line 65"/>
          <p:cNvSpPr>
            <a:spLocks noChangeShapeType="1"/>
          </p:cNvSpPr>
          <p:nvPr/>
        </p:nvSpPr>
        <p:spPr bwMode="auto">
          <a:xfrm>
            <a:off x="7346561" y="448628"/>
            <a:ext cx="13066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6"/>
          <p:cNvSpPr>
            <a:spLocks noChangeShapeType="1"/>
          </p:cNvSpPr>
          <p:nvPr/>
        </p:nvSpPr>
        <p:spPr bwMode="auto">
          <a:xfrm rot="90716">
            <a:off x="8030169" y="468324"/>
            <a:ext cx="40572" cy="24586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9"/>
          <p:cNvSpPr>
            <a:spLocks noChangeArrowheads="1"/>
          </p:cNvSpPr>
          <p:nvPr/>
        </p:nvSpPr>
        <p:spPr bwMode="auto">
          <a:xfrm>
            <a:off x="7959838" y="2829679"/>
            <a:ext cx="153719" cy="153719"/>
          </a:xfrm>
          <a:prstGeom prst="rect">
            <a:avLst/>
          </a:prstGeom>
          <a:solidFill>
            <a:srgbClr val="E30D1B"/>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76"/>
          <p:cNvSpPr>
            <a:spLocks noChangeShapeType="1"/>
          </p:cNvSpPr>
          <p:nvPr/>
        </p:nvSpPr>
        <p:spPr bwMode="auto">
          <a:xfrm flipH="1">
            <a:off x="7423421"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7"/>
          <p:cNvSpPr>
            <a:spLocks noChangeShapeType="1"/>
          </p:cNvSpPr>
          <p:nvPr/>
        </p:nvSpPr>
        <p:spPr bwMode="auto">
          <a:xfrm flipH="1">
            <a:off x="7577140"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78"/>
          <p:cNvSpPr>
            <a:spLocks noChangeShapeType="1"/>
          </p:cNvSpPr>
          <p:nvPr/>
        </p:nvSpPr>
        <p:spPr bwMode="auto">
          <a:xfrm flipH="1">
            <a:off x="7730860"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79"/>
          <p:cNvSpPr>
            <a:spLocks noChangeShapeType="1"/>
          </p:cNvSpPr>
          <p:nvPr/>
        </p:nvSpPr>
        <p:spPr bwMode="auto">
          <a:xfrm flipH="1">
            <a:off x="7884579"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0"/>
          <p:cNvSpPr>
            <a:spLocks noChangeShapeType="1"/>
          </p:cNvSpPr>
          <p:nvPr/>
        </p:nvSpPr>
        <p:spPr bwMode="auto">
          <a:xfrm flipH="1">
            <a:off x="8038299"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1"/>
          <p:cNvSpPr>
            <a:spLocks noChangeShapeType="1"/>
          </p:cNvSpPr>
          <p:nvPr/>
        </p:nvSpPr>
        <p:spPr bwMode="auto">
          <a:xfrm flipH="1">
            <a:off x="8192018"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2"/>
          <p:cNvSpPr>
            <a:spLocks noChangeShapeType="1"/>
          </p:cNvSpPr>
          <p:nvPr/>
        </p:nvSpPr>
        <p:spPr bwMode="auto">
          <a:xfrm flipH="1">
            <a:off x="8345738"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3"/>
          <p:cNvSpPr>
            <a:spLocks noChangeShapeType="1"/>
          </p:cNvSpPr>
          <p:nvPr/>
        </p:nvSpPr>
        <p:spPr bwMode="auto">
          <a:xfrm flipH="1">
            <a:off x="8499457" y="371768"/>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Freeform 85"/>
          <p:cNvSpPr>
            <a:spLocks/>
          </p:cNvSpPr>
          <p:nvPr/>
        </p:nvSpPr>
        <p:spPr bwMode="auto">
          <a:xfrm>
            <a:off x="5719697" y="589537"/>
            <a:ext cx="4470674" cy="2318602"/>
          </a:xfrm>
          <a:custGeom>
            <a:avLst/>
            <a:gdLst>
              <a:gd name="T0" fmla="*/ 2147483647 w 2792"/>
              <a:gd name="T1" fmla="*/ 0 h 1448"/>
              <a:gd name="T2" fmla="*/ 2147483647 w 2792"/>
              <a:gd name="T3" fmla="*/ 2147483647 h 1448"/>
              <a:gd name="T4" fmla="*/ 2147483647 w 2792"/>
              <a:gd name="T5" fmla="*/ 2147483647 h 1448"/>
              <a:gd name="T6" fmla="*/ 2147483647 w 2792"/>
              <a:gd name="T7" fmla="*/ 2147483647 h 1448"/>
              <a:gd name="T8" fmla="*/ 2147483647 w 2792"/>
              <a:gd name="T9" fmla="*/ 2147483647 h 1448"/>
              <a:gd name="T10" fmla="*/ 2147483647 w 2792"/>
              <a:gd name="T11" fmla="*/ 2147483647 h 1448"/>
              <a:gd name="T12" fmla="*/ 2147483647 w 2792"/>
              <a:gd name="T13" fmla="*/ 2147483647 h 1448"/>
              <a:gd name="T14" fmla="*/ 2147483647 w 2792"/>
              <a:gd name="T15" fmla="*/ 2147483647 h 1448"/>
              <a:gd name="T16" fmla="*/ 2147483647 w 2792"/>
              <a:gd name="T17" fmla="*/ 2147483647 h 1448"/>
              <a:gd name="T18" fmla="*/ 2147483647 w 2792"/>
              <a:gd name="T19" fmla="*/ 2147483647 h 1448"/>
              <a:gd name="T20" fmla="*/ 2147483647 w 2792"/>
              <a:gd name="T21" fmla="*/ 2147483647 h 1448"/>
              <a:gd name="T22" fmla="*/ 2147483647 w 2792"/>
              <a:gd name="T23" fmla="*/ 2147483647 h 1448"/>
              <a:gd name="T24" fmla="*/ 2147483647 w 2792"/>
              <a:gd name="T25" fmla="*/ 2147483647 h 1448"/>
              <a:gd name="T26" fmla="*/ 2147483647 w 2792"/>
              <a:gd name="T27" fmla="*/ 2147483647 h 1448"/>
              <a:gd name="T28" fmla="*/ 2147483647 w 2792"/>
              <a:gd name="T29" fmla="*/ 2147483647 h 1448"/>
              <a:gd name="T30" fmla="*/ 2147483647 w 2792"/>
              <a:gd name="T31" fmla="*/ 2147483647 h 1448"/>
              <a:gd name="T32" fmla="*/ 2147483647 w 2792"/>
              <a:gd name="T33" fmla="*/ 2147483647 h 1448"/>
              <a:gd name="T34" fmla="*/ 2147483647 w 2792"/>
              <a:gd name="T35" fmla="*/ 2147483647 h 1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2"/>
              <a:gd name="T55" fmla="*/ 0 h 1448"/>
              <a:gd name="T56" fmla="*/ 2792 w 2792"/>
              <a:gd name="T57" fmla="*/ 1448 h 1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2" h="1448">
                <a:moveTo>
                  <a:pt x="8" y="0"/>
                </a:moveTo>
                <a:cubicBezTo>
                  <a:pt x="8" y="12"/>
                  <a:pt x="8" y="24"/>
                  <a:pt x="8" y="48"/>
                </a:cubicBezTo>
                <a:cubicBezTo>
                  <a:pt x="8" y="72"/>
                  <a:pt x="0" y="96"/>
                  <a:pt x="8" y="144"/>
                </a:cubicBezTo>
                <a:cubicBezTo>
                  <a:pt x="16" y="192"/>
                  <a:pt x="32" y="256"/>
                  <a:pt x="56" y="336"/>
                </a:cubicBezTo>
                <a:cubicBezTo>
                  <a:pt x="80" y="416"/>
                  <a:pt x="112" y="536"/>
                  <a:pt x="152" y="624"/>
                </a:cubicBezTo>
                <a:cubicBezTo>
                  <a:pt x="192" y="712"/>
                  <a:pt x="256" y="808"/>
                  <a:pt x="296" y="864"/>
                </a:cubicBezTo>
                <a:cubicBezTo>
                  <a:pt x="336" y="920"/>
                  <a:pt x="344" y="912"/>
                  <a:pt x="392" y="960"/>
                </a:cubicBezTo>
                <a:cubicBezTo>
                  <a:pt x="440" y="1008"/>
                  <a:pt x="512" y="1096"/>
                  <a:pt x="584" y="1152"/>
                </a:cubicBezTo>
                <a:cubicBezTo>
                  <a:pt x="656" y="1208"/>
                  <a:pt x="736" y="1256"/>
                  <a:pt x="824" y="1296"/>
                </a:cubicBezTo>
                <a:cubicBezTo>
                  <a:pt x="912" y="1336"/>
                  <a:pt x="1024" y="1368"/>
                  <a:pt x="1112" y="1392"/>
                </a:cubicBezTo>
                <a:cubicBezTo>
                  <a:pt x="1200" y="1416"/>
                  <a:pt x="1272" y="1432"/>
                  <a:pt x="1352" y="1440"/>
                </a:cubicBezTo>
                <a:cubicBezTo>
                  <a:pt x="1432" y="1448"/>
                  <a:pt x="1512" y="1448"/>
                  <a:pt x="1592" y="1440"/>
                </a:cubicBezTo>
                <a:cubicBezTo>
                  <a:pt x="1672" y="1432"/>
                  <a:pt x="1752" y="1416"/>
                  <a:pt x="1832" y="1392"/>
                </a:cubicBezTo>
                <a:cubicBezTo>
                  <a:pt x="1912" y="1368"/>
                  <a:pt x="1992" y="1336"/>
                  <a:pt x="2072" y="1296"/>
                </a:cubicBezTo>
                <a:cubicBezTo>
                  <a:pt x="2152" y="1256"/>
                  <a:pt x="2240" y="1208"/>
                  <a:pt x="2312" y="1152"/>
                </a:cubicBezTo>
                <a:cubicBezTo>
                  <a:pt x="2384" y="1096"/>
                  <a:pt x="2448" y="1016"/>
                  <a:pt x="2504" y="960"/>
                </a:cubicBezTo>
                <a:cubicBezTo>
                  <a:pt x="2560" y="904"/>
                  <a:pt x="2600" y="888"/>
                  <a:pt x="2648" y="816"/>
                </a:cubicBezTo>
                <a:cubicBezTo>
                  <a:pt x="2696" y="744"/>
                  <a:pt x="2768" y="576"/>
                  <a:pt x="2792" y="528"/>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Line 86"/>
          <p:cNvSpPr>
            <a:spLocks noChangeShapeType="1"/>
          </p:cNvSpPr>
          <p:nvPr/>
        </p:nvSpPr>
        <p:spPr bwMode="auto">
          <a:xfrm>
            <a:off x="8038299" y="448628"/>
            <a:ext cx="0" cy="1383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TextBox 24">
            <a:extLst>
              <a:ext uri="{FF2B5EF4-FFF2-40B4-BE49-F238E27FC236}">
                <a16:creationId xmlns:a16="http://schemas.microsoft.com/office/drawing/2014/main" id="{AAF8FEE8-64B6-884C-8276-452C6F987B5D}"/>
              </a:ext>
            </a:extLst>
          </p:cNvPr>
          <p:cNvSpPr txBox="1"/>
          <p:nvPr/>
        </p:nvSpPr>
        <p:spPr>
          <a:xfrm>
            <a:off x="198176" y="492519"/>
            <a:ext cx="533840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So to get the velocity, energy suggests:</a:t>
            </a:r>
          </a:p>
        </p:txBody>
      </p:sp>
      <p:sp>
        <p:nvSpPr>
          <p:cNvPr id="29" name="Line 65">
            <a:extLst>
              <a:ext uri="{FF2B5EF4-FFF2-40B4-BE49-F238E27FC236}">
                <a16:creationId xmlns:a16="http://schemas.microsoft.com/office/drawing/2014/main" id="{34418142-81CE-554A-B7F0-C2133647ADBA}"/>
              </a:ext>
            </a:extLst>
          </p:cNvPr>
          <p:cNvSpPr>
            <a:spLocks noChangeShapeType="1"/>
          </p:cNvSpPr>
          <p:nvPr/>
        </p:nvSpPr>
        <p:spPr bwMode="auto">
          <a:xfrm>
            <a:off x="7236876" y="3526577"/>
            <a:ext cx="13066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6">
            <a:extLst>
              <a:ext uri="{FF2B5EF4-FFF2-40B4-BE49-F238E27FC236}">
                <a16:creationId xmlns:a16="http://schemas.microsoft.com/office/drawing/2014/main" id="{83673036-C188-924D-980F-4EB8092C2DF4}"/>
              </a:ext>
            </a:extLst>
          </p:cNvPr>
          <p:cNvSpPr>
            <a:spLocks noChangeShapeType="1"/>
          </p:cNvSpPr>
          <p:nvPr/>
        </p:nvSpPr>
        <p:spPr bwMode="auto">
          <a:xfrm rot="90716" flipH="1">
            <a:off x="6468279" y="3526577"/>
            <a:ext cx="1460335" cy="1862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69">
            <a:extLst>
              <a:ext uri="{FF2B5EF4-FFF2-40B4-BE49-F238E27FC236}">
                <a16:creationId xmlns:a16="http://schemas.microsoft.com/office/drawing/2014/main" id="{08C716FE-94EF-B74E-9598-4D7C91062069}"/>
              </a:ext>
            </a:extLst>
          </p:cNvPr>
          <p:cNvSpPr>
            <a:spLocks noChangeArrowheads="1"/>
          </p:cNvSpPr>
          <p:nvPr/>
        </p:nvSpPr>
        <p:spPr bwMode="auto">
          <a:xfrm rot="18973106">
            <a:off x="6314559" y="5294350"/>
            <a:ext cx="153719" cy="153719"/>
          </a:xfrm>
          <a:prstGeom prst="rect">
            <a:avLst/>
          </a:prstGeom>
          <a:solidFill>
            <a:srgbClr val="E30D1B"/>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 name="Line 76">
            <a:extLst>
              <a:ext uri="{FF2B5EF4-FFF2-40B4-BE49-F238E27FC236}">
                <a16:creationId xmlns:a16="http://schemas.microsoft.com/office/drawing/2014/main" id="{E6975AAF-220E-2D4F-B67C-EB0BDB0910A3}"/>
              </a:ext>
            </a:extLst>
          </p:cNvPr>
          <p:cNvSpPr>
            <a:spLocks noChangeShapeType="1"/>
          </p:cNvSpPr>
          <p:nvPr/>
        </p:nvSpPr>
        <p:spPr bwMode="auto">
          <a:xfrm flipH="1">
            <a:off x="7313736"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7">
            <a:extLst>
              <a:ext uri="{FF2B5EF4-FFF2-40B4-BE49-F238E27FC236}">
                <a16:creationId xmlns:a16="http://schemas.microsoft.com/office/drawing/2014/main" id="{442E1FE3-88DA-7744-9C56-EA2E99EE3B40}"/>
              </a:ext>
            </a:extLst>
          </p:cNvPr>
          <p:cNvSpPr>
            <a:spLocks noChangeShapeType="1"/>
          </p:cNvSpPr>
          <p:nvPr/>
        </p:nvSpPr>
        <p:spPr bwMode="auto">
          <a:xfrm flipH="1">
            <a:off x="7467455"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8">
            <a:extLst>
              <a:ext uri="{FF2B5EF4-FFF2-40B4-BE49-F238E27FC236}">
                <a16:creationId xmlns:a16="http://schemas.microsoft.com/office/drawing/2014/main" id="{D00C542B-0DDE-BE44-BAC0-54346F76722D}"/>
              </a:ext>
            </a:extLst>
          </p:cNvPr>
          <p:cNvSpPr>
            <a:spLocks noChangeShapeType="1"/>
          </p:cNvSpPr>
          <p:nvPr/>
        </p:nvSpPr>
        <p:spPr bwMode="auto">
          <a:xfrm flipH="1">
            <a:off x="7621175"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9">
            <a:extLst>
              <a:ext uri="{FF2B5EF4-FFF2-40B4-BE49-F238E27FC236}">
                <a16:creationId xmlns:a16="http://schemas.microsoft.com/office/drawing/2014/main" id="{814A4E30-6538-CC4D-B668-7CEE1469F076}"/>
              </a:ext>
            </a:extLst>
          </p:cNvPr>
          <p:cNvSpPr>
            <a:spLocks noChangeShapeType="1"/>
          </p:cNvSpPr>
          <p:nvPr/>
        </p:nvSpPr>
        <p:spPr bwMode="auto">
          <a:xfrm flipH="1">
            <a:off x="7774894"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80">
            <a:extLst>
              <a:ext uri="{FF2B5EF4-FFF2-40B4-BE49-F238E27FC236}">
                <a16:creationId xmlns:a16="http://schemas.microsoft.com/office/drawing/2014/main" id="{29CD114D-5E06-F943-9FC8-92DEEE4E5AA6}"/>
              </a:ext>
            </a:extLst>
          </p:cNvPr>
          <p:cNvSpPr>
            <a:spLocks noChangeShapeType="1"/>
          </p:cNvSpPr>
          <p:nvPr/>
        </p:nvSpPr>
        <p:spPr bwMode="auto">
          <a:xfrm flipH="1">
            <a:off x="7928614"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81">
            <a:extLst>
              <a:ext uri="{FF2B5EF4-FFF2-40B4-BE49-F238E27FC236}">
                <a16:creationId xmlns:a16="http://schemas.microsoft.com/office/drawing/2014/main" id="{6497425E-3A7C-C14E-909A-8E955F8D6C21}"/>
              </a:ext>
            </a:extLst>
          </p:cNvPr>
          <p:cNvSpPr>
            <a:spLocks noChangeShapeType="1"/>
          </p:cNvSpPr>
          <p:nvPr/>
        </p:nvSpPr>
        <p:spPr bwMode="auto">
          <a:xfrm flipH="1">
            <a:off x="8082333"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82">
            <a:extLst>
              <a:ext uri="{FF2B5EF4-FFF2-40B4-BE49-F238E27FC236}">
                <a16:creationId xmlns:a16="http://schemas.microsoft.com/office/drawing/2014/main" id="{ED6504CA-9735-AC4D-9EAE-D5D686BC20A5}"/>
              </a:ext>
            </a:extLst>
          </p:cNvPr>
          <p:cNvSpPr>
            <a:spLocks noChangeShapeType="1"/>
          </p:cNvSpPr>
          <p:nvPr/>
        </p:nvSpPr>
        <p:spPr bwMode="auto">
          <a:xfrm flipH="1">
            <a:off x="8236053"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83">
            <a:extLst>
              <a:ext uri="{FF2B5EF4-FFF2-40B4-BE49-F238E27FC236}">
                <a16:creationId xmlns:a16="http://schemas.microsoft.com/office/drawing/2014/main" id="{FB410C00-13B2-0143-B260-1FF4B935711B}"/>
              </a:ext>
            </a:extLst>
          </p:cNvPr>
          <p:cNvSpPr>
            <a:spLocks noChangeShapeType="1"/>
          </p:cNvSpPr>
          <p:nvPr/>
        </p:nvSpPr>
        <p:spPr bwMode="auto">
          <a:xfrm flipH="1">
            <a:off x="8389772" y="3449717"/>
            <a:ext cx="76860" cy="76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Freeform 85">
            <a:extLst>
              <a:ext uri="{FF2B5EF4-FFF2-40B4-BE49-F238E27FC236}">
                <a16:creationId xmlns:a16="http://schemas.microsoft.com/office/drawing/2014/main" id="{8C93DB35-B94B-7E44-8CFC-CDCF023C93E5}"/>
              </a:ext>
            </a:extLst>
          </p:cNvPr>
          <p:cNvSpPr>
            <a:spLocks/>
          </p:cNvSpPr>
          <p:nvPr/>
        </p:nvSpPr>
        <p:spPr bwMode="auto">
          <a:xfrm>
            <a:off x="5610012" y="3667486"/>
            <a:ext cx="4470674" cy="2318602"/>
          </a:xfrm>
          <a:custGeom>
            <a:avLst/>
            <a:gdLst>
              <a:gd name="T0" fmla="*/ 2147483647 w 2792"/>
              <a:gd name="T1" fmla="*/ 0 h 1448"/>
              <a:gd name="T2" fmla="*/ 2147483647 w 2792"/>
              <a:gd name="T3" fmla="*/ 2147483647 h 1448"/>
              <a:gd name="T4" fmla="*/ 2147483647 w 2792"/>
              <a:gd name="T5" fmla="*/ 2147483647 h 1448"/>
              <a:gd name="T6" fmla="*/ 2147483647 w 2792"/>
              <a:gd name="T7" fmla="*/ 2147483647 h 1448"/>
              <a:gd name="T8" fmla="*/ 2147483647 w 2792"/>
              <a:gd name="T9" fmla="*/ 2147483647 h 1448"/>
              <a:gd name="T10" fmla="*/ 2147483647 w 2792"/>
              <a:gd name="T11" fmla="*/ 2147483647 h 1448"/>
              <a:gd name="T12" fmla="*/ 2147483647 w 2792"/>
              <a:gd name="T13" fmla="*/ 2147483647 h 1448"/>
              <a:gd name="T14" fmla="*/ 2147483647 w 2792"/>
              <a:gd name="T15" fmla="*/ 2147483647 h 1448"/>
              <a:gd name="T16" fmla="*/ 2147483647 w 2792"/>
              <a:gd name="T17" fmla="*/ 2147483647 h 1448"/>
              <a:gd name="T18" fmla="*/ 2147483647 w 2792"/>
              <a:gd name="T19" fmla="*/ 2147483647 h 1448"/>
              <a:gd name="T20" fmla="*/ 2147483647 w 2792"/>
              <a:gd name="T21" fmla="*/ 2147483647 h 1448"/>
              <a:gd name="T22" fmla="*/ 2147483647 w 2792"/>
              <a:gd name="T23" fmla="*/ 2147483647 h 1448"/>
              <a:gd name="T24" fmla="*/ 2147483647 w 2792"/>
              <a:gd name="T25" fmla="*/ 2147483647 h 1448"/>
              <a:gd name="T26" fmla="*/ 2147483647 w 2792"/>
              <a:gd name="T27" fmla="*/ 2147483647 h 1448"/>
              <a:gd name="T28" fmla="*/ 2147483647 w 2792"/>
              <a:gd name="T29" fmla="*/ 2147483647 h 1448"/>
              <a:gd name="T30" fmla="*/ 2147483647 w 2792"/>
              <a:gd name="T31" fmla="*/ 2147483647 h 1448"/>
              <a:gd name="T32" fmla="*/ 2147483647 w 2792"/>
              <a:gd name="T33" fmla="*/ 2147483647 h 1448"/>
              <a:gd name="T34" fmla="*/ 2147483647 w 2792"/>
              <a:gd name="T35" fmla="*/ 2147483647 h 1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2"/>
              <a:gd name="T55" fmla="*/ 0 h 1448"/>
              <a:gd name="T56" fmla="*/ 2792 w 2792"/>
              <a:gd name="T57" fmla="*/ 1448 h 1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2" h="1448">
                <a:moveTo>
                  <a:pt x="8" y="0"/>
                </a:moveTo>
                <a:cubicBezTo>
                  <a:pt x="8" y="12"/>
                  <a:pt x="8" y="24"/>
                  <a:pt x="8" y="48"/>
                </a:cubicBezTo>
                <a:cubicBezTo>
                  <a:pt x="8" y="72"/>
                  <a:pt x="0" y="96"/>
                  <a:pt x="8" y="144"/>
                </a:cubicBezTo>
                <a:cubicBezTo>
                  <a:pt x="16" y="192"/>
                  <a:pt x="32" y="256"/>
                  <a:pt x="56" y="336"/>
                </a:cubicBezTo>
                <a:cubicBezTo>
                  <a:pt x="80" y="416"/>
                  <a:pt x="112" y="536"/>
                  <a:pt x="152" y="624"/>
                </a:cubicBezTo>
                <a:cubicBezTo>
                  <a:pt x="192" y="712"/>
                  <a:pt x="256" y="808"/>
                  <a:pt x="296" y="864"/>
                </a:cubicBezTo>
                <a:cubicBezTo>
                  <a:pt x="336" y="920"/>
                  <a:pt x="344" y="912"/>
                  <a:pt x="392" y="960"/>
                </a:cubicBezTo>
                <a:cubicBezTo>
                  <a:pt x="440" y="1008"/>
                  <a:pt x="512" y="1096"/>
                  <a:pt x="584" y="1152"/>
                </a:cubicBezTo>
                <a:cubicBezTo>
                  <a:pt x="656" y="1208"/>
                  <a:pt x="736" y="1256"/>
                  <a:pt x="824" y="1296"/>
                </a:cubicBezTo>
                <a:cubicBezTo>
                  <a:pt x="912" y="1336"/>
                  <a:pt x="1024" y="1368"/>
                  <a:pt x="1112" y="1392"/>
                </a:cubicBezTo>
                <a:cubicBezTo>
                  <a:pt x="1200" y="1416"/>
                  <a:pt x="1272" y="1432"/>
                  <a:pt x="1352" y="1440"/>
                </a:cubicBezTo>
                <a:cubicBezTo>
                  <a:pt x="1432" y="1448"/>
                  <a:pt x="1512" y="1448"/>
                  <a:pt x="1592" y="1440"/>
                </a:cubicBezTo>
                <a:cubicBezTo>
                  <a:pt x="1672" y="1432"/>
                  <a:pt x="1752" y="1416"/>
                  <a:pt x="1832" y="1392"/>
                </a:cubicBezTo>
                <a:cubicBezTo>
                  <a:pt x="1912" y="1368"/>
                  <a:pt x="1992" y="1336"/>
                  <a:pt x="2072" y="1296"/>
                </a:cubicBezTo>
                <a:cubicBezTo>
                  <a:pt x="2152" y="1256"/>
                  <a:pt x="2240" y="1208"/>
                  <a:pt x="2312" y="1152"/>
                </a:cubicBezTo>
                <a:cubicBezTo>
                  <a:pt x="2384" y="1096"/>
                  <a:pt x="2448" y="1016"/>
                  <a:pt x="2504" y="960"/>
                </a:cubicBezTo>
                <a:cubicBezTo>
                  <a:pt x="2560" y="904"/>
                  <a:pt x="2600" y="888"/>
                  <a:pt x="2648" y="816"/>
                </a:cubicBezTo>
                <a:cubicBezTo>
                  <a:pt x="2696" y="744"/>
                  <a:pt x="2768" y="576"/>
                  <a:pt x="2792" y="528"/>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Line 86">
            <a:extLst>
              <a:ext uri="{FF2B5EF4-FFF2-40B4-BE49-F238E27FC236}">
                <a16:creationId xmlns:a16="http://schemas.microsoft.com/office/drawing/2014/main" id="{EFD19CD7-D1D9-9549-8724-173304B5832D}"/>
              </a:ext>
            </a:extLst>
          </p:cNvPr>
          <p:cNvSpPr>
            <a:spLocks noChangeShapeType="1"/>
          </p:cNvSpPr>
          <p:nvPr/>
        </p:nvSpPr>
        <p:spPr bwMode="auto">
          <a:xfrm>
            <a:off x="7928613" y="3526577"/>
            <a:ext cx="25591" cy="18446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2" name="Object 3">
            <a:extLst>
              <a:ext uri="{FF2B5EF4-FFF2-40B4-BE49-F238E27FC236}">
                <a16:creationId xmlns:a16="http://schemas.microsoft.com/office/drawing/2014/main" id="{3F22F8F6-5105-F246-9A20-979EC039BF4D}"/>
              </a:ext>
            </a:extLst>
          </p:cNvPr>
          <p:cNvGraphicFramePr>
            <a:graphicFrameLocks noChangeAspect="1"/>
          </p:cNvGraphicFramePr>
          <p:nvPr/>
        </p:nvGraphicFramePr>
        <p:xfrm>
          <a:off x="7621175" y="3987735"/>
          <a:ext cx="228978" cy="320249"/>
        </p:xfrm>
        <a:graphic>
          <a:graphicData uri="http://schemas.openxmlformats.org/presentationml/2006/ole">
            <mc:AlternateContent xmlns:mc="http://schemas.openxmlformats.org/markup-compatibility/2006">
              <mc:Choice xmlns:v="urn:schemas-microsoft-com:vml" Requires="v">
                <p:oleObj spid="_x0000_s36873" name="Equation" r:id="rId4" imgW="127000" imgH="177800" progId="Equation.DSMT4">
                  <p:embed/>
                </p:oleObj>
              </mc:Choice>
              <mc:Fallback>
                <p:oleObj name="Equation" r:id="rId4" imgW="127000" imgH="177800" progId="Equation.DSMT4">
                  <p:embed/>
                  <p:pic>
                    <p:nvPicPr>
                      <p:cNvPr id="42" name="Object 3">
                        <a:extLst>
                          <a:ext uri="{FF2B5EF4-FFF2-40B4-BE49-F238E27FC236}">
                            <a16:creationId xmlns:a16="http://schemas.microsoft.com/office/drawing/2014/main" id="{3F22F8F6-5105-F246-9A20-979EC039B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175" y="3987735"/>
                        <a:ext cx="228978" cy="320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 name="Freeform 93">
            <a:extLst>
              <a:ext uri="{FF2B5EF4-FFF2-40B4-BE49-F238E27FC236}">
                <a16:creationId xmlns:a16="http://schemas.microsoft.com/office/drawing/2014/main" id="{10CC1BC2-2864-524F-9AB0-BD4AA176B12E}"/>
              </a:ext>
            </a:extLst>
          </p:cNvPr>
          <p:cNvSpPr>
            <a:spLocks/>
          </p:cNvSpPr>
          <p:nvPr/>
        </p:nvSpPr>
        <p:spPr bwMode="auto">
          <a:xfrm>
            <a:off x="7659605" y="3923685"/>
            <a:ext cx="256199" cy="80062"/>
          </a:xfrm>
          <a:custGeom>
            <a:avLst/>
            <a:gdLst>
              <a:gd name="T0" fmla="*/ 0 w 160"/>
              <a:gd name="T1" fmla="*/ 0 h 50"/>
              <a:gd name="T2" fmla="*/ 2147483647 w 160"/>
              <a:gd name="T3" fmla="*/ 2147483647 h 50"/>
              <a:gd name="T4" fmla="*/ 2147483647 w 160"/>
              <a:gd name="T5" fmla="*/ 2147483647 h 50"/>
              <a:gd name="T6" fmla="*/ 2147483647 w 160"/>
              <a:gd name="T7" fmla="*/ 2147483647 h 50"/>
              <a:gd name="T8" fmla="*/ 0 60000 65536"/>
              <a:gd name="T9" fmla="*/ 0 60000 65536"/>
              <a:gd name="T10" fmla="*/ 0 60000 65536"/>
              <a:gd name="T11" fmla="*/ 0 60000 65536"/>
              <a:gd name="T12" fmla="*/ 0 w 160"/>
              <a:gd name="T13" fmla="*/ 0 h 50"/>
              <a:gd name="T14" fmla="*/ 160 w 160"/>
              <a:gd name="T15" fmla="*/ 50 h 50"/>
            </a:gdLst>
            <a:ahLst/>
            <a:cxnLst>
              <a:cxn ang="T8">
                <a:pos x="T0" y="T1"/>
              </a:cxn>
              <a:cxn ang="T9">
                <a:pos x="T2" y="T3"/>
              </a:cxn>
              <a:cxn ang="T10">
                <a:pos x="T4" y="T5"/>
              </a:cxn>
              <a:cxn ang="T11">
                <a:pos x="T6" y="T7"/>
              </a:cxn>
            </a:cxnLst>
            <a:rect l="T12" t="T13" r="T14" b="T15"/>
            <a:pathLst>
              <a:path w="160" h="50">
                <a:moveTo>
                  <a:pt x="0" y="0"/>
                </a:moveTo>
                <a:cubicBezTo>
                  <a:pt x="13" y="4"/>
                  <a:pt x="22" y="11"/>
                  <a:pt x="36" y="16"/>
                </a:cubicBezTo>
                <a:cubicBezTo>
                  <a:pt x="53" y="41"/>
                  <a:pt x="91" y="41"/>
                  <a:pt x="120" y="44"/>
                </a:cubicBezTo>
                <a:cubicBezTo>
                  <a:pt x="140" y="50"/>
                  <a:pt x="127" y="48"/>
                  <a:pt x="16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 name="Straight Arrow Connector 2">
            <a:extLst>
              <a:ext uri="{FF2B5EF4-FFF2-40B4-BE49-F238E27FC236}">
                <a16:creationId xmlns:a16="http://schemas.microsoft.com/office/drawing/2014/main" id="{F68D3BBF-BAE6-314C-BBE3-5DDEF79410BD}"/>
              </a:ext>
            </a:extLst>
          </p:cNvPr>
          <p:cNvCxnSpPr/>
          <p:nvPr/>
        </p:nvCxnSpPr>
        <p:spPr>
          <a:xfrm>
            <a:off x="8159193" y="2927065"/>
            <a:ext cx="677359"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a:extLst>
              <a:ext uri="{FF2B5EF4-FFF2-40B4-BE49-F238E27FC236}">
                <a16:creationId xmlns:a16="http://schemas.microsoft.com/office/drawing/2014/main" id="{99A4C45D-A8AA-5745-87BF-3A6DEA7F97B3}"/>
              </a:ext>
            </a:extLst>
          </p:cNvPr>
          <p:cNvGraphicFramePr>
            <a:graphicFrameLocks noChangeAspect="1"/>
          </p:cNvGraphicFramePr>
          <p:nvPr/>
        </p:nvGraphicFramePr>
        <p:xfrm>
          <a:off x="8422598" y="2942452"/>
          <a:ext cx="206375" cy="227012"/>
        </p:xfrm>
        <a:graphic>
          <a:graphicData uri="http://schemas.openxmlformats.org/presentationml/2006/ole">
            <mc:AlternateContent xmlns:mc="http://schemas.openxmlformats.org/markup-compatibility/2006">
              <mc:Choice xmlns:v="urn:schemas-microsoft-com:vml" Requires="v">
                <p:oleObj spid="_x0000_s36874" r:id="rId6" imgW="127000" imgH="139700" progId="Equation.DSMT4">
                  <p:embed/>
                </p:oleObj>
              </mc:Choice>
              <mc:Fallback>
                <p:oleObj r:id="rId6" imgW="127000" imgH="139700" progId="Equation.DSMT4">
                  <p:embed/>
                  <p:pic>
                    <p:nvPicPr>
                      <p:cNvPr id="44" name="Object 43">
                        <a:extLst>
                          <a:ext uri="{FF2B5EF4-FFF2-40B4-BE49-F238E27FC236}">
                            <a16:creationId xmlns:a16="http://schemas.microsoft.com/office/drawing/2014/main" id="{99A4C45D-A8AA-5745-87BF-3A6DEA7F97B3}"/>
                          </a:ext>
                        </a:extLst>
                      </p:cNvPr>
                      <p:cNvPicPr/>
                      <p:nvPr/>
                    </p:nvPicPr>
                    <p:blipFill>
                      <a:blip r:embed="rId7"/>
                      <a:stretch>
                        <a:fillRect/>
                      </a:stretch>
                    </p:blipFill>
                    <p:spPr>
                      <a:xfrm>
                        <a:off x="8422598" y="2942452"/>
                        <a:ext cx="206375" cy="227012"/>
                      </a:xfrm>
                      <a:prstGeom prst="rect">
                        <a:avLst/>
                      </a:prstGeom>
                    </p:spPr>
                  </p:pic>
                </p:oleObj>
              </mc:Fallback>
            </mc:AlternateContent>
          </a:graphicData>
        </a:graphic>
      </p:graphicFrame>
      <p:cxnSp>
        <p:nvCxnSpPr>
          <p:cNvPr id="45" name="Straight Arrow Connector 44">
            <a:extLst>
              <a:ext uri="{FF2B5EF4-FFF2-40B4-BE49-F238E27FC236}">
                <a16:creationId xmlns:a16="http://schemas.microsoft.com/office/drawing/2014/main" id="{EB1EC4D3-0258-BC4D-871F-C51BE78582A5}"/>
              </a:ext>
            </a:extLst>
          </p:cNvPr>
          <p:cNvCxnSpPr>
            <a:cxnSpLocks/>
          </p:cNvCxnSpPr>
          <p:nvPr/>
        </p:nvCxnSpPr>
        <p:spPr>
          <a:xfrm>
            <a:off x="8159193" y="3546235"/>
            <a:ext cx="0" cy="182497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DAAFD54-4AEA-854A-AA85-9E087973A3A2}"/>
              </a:ext>
            </a:extLst>
          </p:cNvPr>
          <p:cNvCxnSpPr/>
          <p:nvPr/>
        </p:nvCxnSpPr>
        <p:spPr>
          <a:xfrm>
            <a:off x="6589986" y="5371209"/>
            <a:ext cx="1876646" cy="0"/>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F43A76D-3414-2947-96CA-2C50BA3937E9}"/>
              </a:ext>
            </a:extLst>
          </p:cNvPr>
          <p:cNvCxnSpPr>
            <a:cxnSpLocks/>
          </p:cNvCxnSpPr>
          <p:nvPr/>
        </p:nvCxnSpPr>
        <p:spPr>
          <a:xfrm>
            <a:off x="6621226" y="5986088"/>
            <a:ext cx="2215326" cy="0"/>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94777F9-AFE8-B145-B319-AF490619066C}"/>
              </a:ext>
            </a:extLst>
          </p:cNvPr>
          <p:cNvCxnSpPr>
            <a:cxnSpLocks/>
          </p:cNvCxnSpPr>
          <p:nvPr/>
        </p:nvCxnSpPr>
        <p:spPr>
          <a:xfrm>
            <a:off x="8497872" y="3546235"/>
            <a:ext cx="27913" cy="243985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31FF6FCB-FA5A-2C4A-850F-BC40B6BD8610}"/>
              </a:ext>
            </a:extLst>
          </p:cNvPr>
          <p:cNvCxnSpPr>
            <a:cxnSpLocks/>
          </p:cNvCxnSpPr>
          <p:nvPr/>
        </p:nvCxnSpPr>
        <p:spPr>
          <a:xfrm>
            <a:off x="7811132" y="5371209"/>
            <a:ext cx="0" cy="61487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54" name="Object 53">
            <a:extLst>
              <a:ext uri="{FF2B5EF4-FFF2-40B4-BE49-F238E27FC236}">
                <a16:creationId xmlns:a16="http://schemas.microsoft.com/office/drawing/2014/main" id="{8788F636-C074-1B47-AE4D-046177CA040A}"/>
              </a:ext>
            </a:extLst>
          </p:cNvPr>
          <p:cNvGraphicFramePr>
            <a:graphicFrameLocks noChangeAspect="1"/>
          </p:cNvGraphicFramePr>
          <p:nvPr/>
        </p:nvGraphicFramePr>
        <p:xfrm>
          <a:off x="6908800" y="4221163"/>
          <a:ext cx="227013" cy="247650"/>
        </p:xfrm>
        <a:graphic>
          <a:graphicData uri="http://schemas.openxmlformats.org/presentationml/2006/ole">
            <mc:AlternateContent xmlns:mc="http://schemas.openxmlformats.org/markup-compatibility/2006">
              <mc:Choice xmlns:v="urn:schemas-microsoft-com:vml" Requires="v">
                <p:oleObj spid="_x0000_s36875" r:id="rId8" imgW="139700" imgH="152400" progId="Equation.DSMT4">
                  <p:embed/>
                </p:oleObj>
              </mc:Choice>
              <mc:Fallback>
                <p:oleObj r:id="rId8" imgW="139700" imgH="152400" progId="Equation.DSMT4">
                  <p:embed/>
                  <p:pic>
                    <p:nvPicPr>
                      <p:cNvPr id="54" name="Object 53">
                        <a:extLst>
                          <a:ext uri="{FF2B5EF4-FFF2-40B4-BE49-F238E27FC236}">
                            <a16:creationId xmlns:a16="http://schemas.microsoft.com/office/drawing/2014/main" id="{8788F636-C074-1B47-AE4D-046177CA040A}"/>
                          </a:ext>
                        </a:extLst>
                      </p:cNvPr>
                      <p:cNvPicPr/>
                      <p:nvPr/>
                    </p:nvPicPr>
                    <p:blipFill>
                      <a:blip r:embed="rId9"/>
                      <a:stretch>
                        <a:fillRect/>
                      </a:stretch>
                    </p:blipFill>
                    <p:spPr>
                      <a:xfrm>
                        <a:off x="6908800" y="4221163"/>
                        <a:ext cx="227013" cy="24765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2B8ABC43-8497-8F48-B260-4AA22D3154D7}"/>
              </a:ext>
            </a:extLst>
          </p:cNvPr>
          <p:cNvGraphicFramePr>
            <a:graphicFrameLocks noChangeAspect="1"/>
          </p:cNvGraphicFramePr>
          <p:nvPr/>
        </p:nvGraphicFramePr>
        <p:xfrm>
          <a:off x="8567662" y="4554531"/>
          <a:ext cx="227013" cy="247650"/>
        </p:xfrm>
        <a:graphic>
          <a:graphicData uri="http://schemas.openxmlformats.org/presentationml/2006/ole">
            <mc:AlternateContent xmlns:mc="http://schemas.openxmlformats.org/markup-compatibility/2006">
              <mc:Choice xmlns:v="urn:schemas-microsoft-com:vml" Requires="v">
                <p:oleObj spid="_x0000_s36876" r:id="rId10" imgW="139700" imgH="152400" progId="Equation.DSMT4">
                  <p:embed/>
                </p:oleObj>
              </mc:Choice>
              <mc:Fallback>
                <p:oleObj r:id="rId10" imgW="139700" imgH="152400" progId="Equation.DSMT4">
                  <p:embed/>
                  <p:pic>
                    <p:nvPicPr>
                      <p:cNvPr id="56" name="Object 55">
                        <a:extLst>
                          <a:ext uri="{FF2B5EF4-FFF2-40B4-BE49-F238E27FC236}">
                            <a16:creationId xmlns:a16="http://schemas.microsoft.com/office/drawing/2014/main" id="{2B8ABC43-8497-8F48-B260-4AA22D3154D7}"/>
                          </a:ext>
                        </a:extLst>
                      </p:cNvPr>
                      <p:cNvPicPr/>
                      <p:nvPr/>
                    </p:nvPicPr>
                    <p:blipFill>
                      <a:blip r:embed="rId11"/>
                      <a:stretch>
                        <a:fillRect/>
                      </a:stretch>
                    </p:blipFill>
                    <p:spPr>
                      <a:xfrm>
                        <a:off x="8567662" y="4554531"/>
                        <a:ext cx="227013" cy="24765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D987C4CB-D728-6741-9922-023436CCC15F}"/>
              </a:ext>
            </a:extLst>
          </p:cNvPr>
          <p:cNvGraphicFramePr>
            <a:graphicFrameLocks noChangeAspect="1"/>
          </p:cNvGraphicFramePr>
          <p:nvPr/>
        </p:nvGraphicFramePr>
        <p:xfrm>
          <a:off x="7403433" y="4501769"/>
          <a:ext cx="742950" cy="288925"/>
        </p:xfrm>
        <a:graphic>
          <a:graphicData uri="http://schemas.openxmlformats.org/presentationml/2006/ole">
            <mc:AlternateContent xmlns:mc="http://schemas.openxmlformats.org/markup-compatibility/2006">
              <mc:Choice xmlns:v="urn:schemas-microsoft-com:vml" Requires="v">
                <p:oleObj spid="_x0000_s36877" r:id="rId12" imgW="457200" imgH="177800" progId="Equation.DSMT4">
                  <p:embed/>
                </p:oleObj>
              </mc:Choice>
              <mc:Fallback>
                <p:oleObj r:id="rId12" imgW="457200" imgH="177800" progId="Equation.DSMT4">
                  <p:embed/>
                  <p:pic>
                    <p:nvPicPr>
                      <p:cNvPr id="57" name="Object 56">
                        <a:extLst>
                          <a:ext uri="{FF2B5EF4-FFF2-40B4-BE49-F238E27FC236}">
                            <a16:creationId xmlns:a16="http://schemas.microsoft.com/office/drawing/2014/main" id="{D987C4CB-D728-6741-9922-023436CCC15F}"/>
                          </a:ext>
                        </a:extLst>
                      </p:cNvPr>
                      <p:cNvPicPr/>
                      <p:nvPr/>
                    </p:nvPicPr>
                    <p:blipFill>
                      <a:blip r:embed="rId13"/>
                      <a:stretch>
                        <a:fillRect/>
                      </a:stretch>
                    </p:blipFill>
                    <p:spPr>
                      <a:xfrm>
                        <a:off x="7403433" y="4501769"/>
                        <a:ext cx="742950" cy="288925"/>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D77F0360-B4D3-6447-AE80-F9F55BB7E35A}"/>
              </a:ext>
            </a:extLst>
          </p:cNvPr>
          <p:cNvGraphicFramePr>
            <a:graphicFrameLocks noChangeAspect="1"/>
          </p:cNvGraphicFramePr>
          <p:nvPr/>
        </p:nvGraphicFramePr>
        <p:xfrm>
          <a:off x="6648450" y="5529263"/>
          <a:ext cx="1114425" cy="288925"/>
        </p:xfrm>
        <a:graphic>
          <a:graphicData uri="http://schemas.openxmlformats.org/presentationml/2006/ole">
            <mc:AlternateContent xmlns:mc="http://schemas.openxmlformats.org/markup-compatibility/2006">
              <mc:Choice xmlns:v="urn:schemas-microsoft-com:vml" Requires="v">
                <p:oleObj spid="_x0000_s36878" r:id="rId14" imgW="685800" imgH="177800" progId="Equation.DSMT4">
                  <p:embed/>
                </p:oleObj>
              </mc:Choice>
              <mc:Fallback>
                <p:oleObj r:id="rId14" imgW="685800" imgH="177800" progId="Equation.DSMT4">
                  <p:embed/>
                  <p:pic>
                    <p:nvPicPr>
                      <p:cNvPr id="58" name="Object 57">
                        <a:extLst>
                          <a:ext uri="{FF2B5EF4-FFF2-40B4-BE49-F238E27FC236}">
                            <a16:creationId xmlns:a16="http://schemas.microsoft.com/office/drawing/2014/main" id="{D77F0360-B4D3-6447-AE80-F9F55BB7E35A}"/>
                          </a:ext>
                        </a:extLst>
                      </p:cNvPr>
                      <p:cNvPicPr/>
                      <p:nvPr/>
                    </p:nvPicPr>
                    <p:blipFill>
                      <a:blip r:embed="rId15"/>
                      <a:stretch>
                        <a:fillRect/>
                      </a:stretch>
                    </p:blipFill>
                    <p:spPr>
                      <a:xfrm>
                        <a:off x="6648450" y="5529263"/>
                        <a:ext cx="1114425" cy="288925"/>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56F05347-5717-184C-AEE9-D3DEC28AB303}"/>
              </a:ext>
            </a:extLst>
          </p:cNvPr>
          <p:cNvGraphicFramePr>
            <a:graphicFrameLocks noChangeAspect="1"/>
          </p:cNvGraphicFramePr>
          <p:nvPr/>
        </p:nvGraphicFramePr>
        <p:xfrm>
          <a:off x="712045" y="1123726"/>
          <a:ext cx="4546495" cy="1226832"/>
        </p:xfrm>
        <a:graphic>
          <a:graphicData uri="http://schemas.openxmlformats.org/presentationml/2006/ole">
            <mc:AlternateContent xmlns:mc="http://schemas.openxmlformats.org/markup-compatibility/2006">
              <mc:Choice xmlns:v="urn:schemas-microsoft-com:vml" Requires="v">
                <p:oleObj spid="_x0000_s36879" r:id="rId16" imgW="3200400" imgH="863600" progId="Equation.DSMT4">
                  <p:embed/>
                </p:oleObj>
              </mc:Choice>
              <mc:Fallback>
                <p:oleObj r:id="rId16" imgW="3200400" imgH="863600" progId="Equation.DSMT4">
                  <p:embed/>
                  <p:pic>
                    <p:nvPicPr>
                      <p:cNvPr id="2" name="Object 1">
                        <a:extLst>
                          <a:ext uri="{FF2B5EF4-FFF2-40B4-BE49-F238E27FC236}">
                            <a16:creationId xmlns:a16="http://schemas.microsoft.com/office/drawing/2014/main" id="{56F05347-5717-184C-AEE9-D3DEC28AB303}"/>
                          </a:ext>
                        </a:extLst>
                      </p:cNvPr>
                      <p:cNvPicPr/>
                      <p:nvPr/>
                    </p:nvPicPr>
                    <p:blipFill>
                      <a:blip r:embed="rId17"/>
                      <a:stretch>
                        <a:fillRect/>
                      </a:stretch>
                    </p:blipFill>
                    <p:spPr>
                      <a:xfrm>
                        <a:off x="712045" y="1123726"/>
                        <a:ext cx="4546495" cy="1226832"/>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81F015F5-DF93-B743-9683-E481F7C8B930}"/>
              </a:ext>
            </a:extLst>
          </p:cNvPr>
          <p:cNvGrpSpPr/>
          <p:nvPr/>
        </p:nvGrpSpPr>
        <p:grpSpPr>
          <a:xfrm>
            <a:off x="1466767" y="3230101"/>
            <a:ext cx="2835275" cy="2152650"/>
            <a:chOff x="1466767" y="3230101"/>
            <a:chExt cx="2835275" cy="2152650"/>
          </a:xfrm>
        </p:grpSpPr>
        <p:graphicFrame>
          <p:nvGraphicFramePr>
            <p:cNvPr id="26" name="Object 25">
              <a:extLst>
                <a:ext uri="{FF2B5EF4-FFF2-40B4-BE49-F238E27FC236}">
                  <a16:creationId xmlns:a16="http://schemas.microsoft.com/office/drawing/2014/main" id="{732DC0F4-4E34-4740-A235-428C71A342D4}"/>
                </a:ext>
              </a:extLst>
            </p:cNvPr>
            <p:cNvGraphicFramePr>
              <a:graphicFrameLocks noChangeAspect="1"/>
            </p:cNvGraphicFramePr>
            <p:nvPr/>
          </p:nvGraphicFramePr>
          <p:xfrm>
            <a:off x="1466767" y="3230101"/>
            <a:ext cx="2835275" cy="2152650"/>
          </p:xfrm>
          <a:graphic>
            <a:graphicData uri="http://schemas.openxmlformats.org/presentationml/2006/ole">
              <mc:AlternateContent xmlns:mc="http://schemas.openxmlformats.org/markup-compatibility/2006">
                <mc:Choice xmlns:v="urn:schemas-microsoft-com:vml" Requires="v">
                  <p:oleObj spid="_x0000_s36880" r:id="rId18" imgW="1739900" imgH="1320800" progId="Equation.DSMT4">
                    <p:embed/>
                  </p:oleObj>
                </mc:Choice>
                <mc:Fallback>
                  <p:oleObj r:id="rId18" imgW="1739900" imgH="1320800" progId="Equation.DSMT4">
                    <p:embed/>
                    <p:pic>
                      <p:nvPicPr>
                        <p:cNvPr id="26" name="Object 25">
                          <a:extLst>
                            <a:ext uri="{FF2B5EF4-FFF2-40B4-BE49-F238E27FC236}">
                              <a16:creationId xmlns:a16="http://schemas.microsoft.com/office/drawing/2014/main" id="{732DC0F4-4E34-4740-A235-428C71A342D4}"/>
                            </a:ext>
                          </a:extLst>
                        </p:cNvPr>
                        <p:cNvPicPr/>
                        <p:nvPr/>
                      </p:nvPicPr>
                      <p:blipFill>
                        <a:blip r:embed="rId19"/>
                        <a:stretch>
                          <a:fillRect/>
                        </a:stretch>
                      </p:blipFill>
                      <p:spPr>
                        <a:xfrm>
                          <a:off x="1466767" y="3230101"/>
                          <a:ext cx="2835275" cy="2152650"/>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A8489961-4829-6947-B4F1-3AAA8AD7946A}"/>
                </a:ext>
              </a:extLst>
            </p:cNvPr>
            <p:cNvCxnSpPr/>
            <p:nvPr/>
          </p:nvCxnSpPr>
          <p:spPr>
            <a:xfrm flipV="1">
              <a:off x="2985292" y="3923685"/>
              <a:ext cx="388529" cy="42130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CA93D0B-8CBA-FE42-950E-75A7DE696D89}"/>
                </a:ext>
              </a:extLst>
            </p:cNvPr>
            <p:cNvCxnSpPr/>
            <p:nvPr/>
          </p:nvCxnSpPr>
          <p:spPr>
            <a:xfrm flipV="1">
              <a:off x="3341501" y="3924381"/>
              <a:ext cx="388529" cy="42130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C124349-BB5C-214E-921B-80366922274C}"/>
                </a:ext>
              </a:extLst>
            </p:cNvPr>
            <p:cNvCxnSpPr/>
            <p:nvPr/>
          </p:nvCxnSpPr>
          <p:spPr>
            <a:xfrm flipV="1">
              <a:off x="3245611" y="4292355"/>
              <a:ext cx="388529" cy="42130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359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5.25</a:t>
            </a:r>
          </a:p>
        </p:txBody>
      </p:sp>
      <p:sp>
        <p:nvSpPr>
          <p:cNvPr id="3" name="Content Placeholder 2"/>
          <p:cNvSpPr>
            <a:spLocks noGrp="1"/>
          </p:cNvSpPr>
          <p:nvPr>
            <p:ph idx="1"/>
          </p:nvPr>
        </p:nvSpPr>
        <p:spPr/>
        <p:txBody>
          <a:bodyPr/>
          <a:lstStyle/>
          <a:p>
            <a:r>
              <a:rPr lang="en-US" dirty="0"/>
              <a:t>  A daredevil on a motorcycle leaves a ramp with speed 35.0 m/s. If the speed is 33.0 m/s at the peak of motion, what is the maximum height the motorcycle reaches (relative to the end of the ramp)? Ignore friction and air resistance in this problem.</a:t>
            </a:r>
          </a:p>
        </p:txBody>
      </p:sp>
      <p:grpSp>
        <p:nvGrpSpPr>
          <p:cNvPr id="17" name="Group 16">
            <a:extLst>
              <a:ext uri="{FF2B5EF4-FFF2-40B4-BE49-F238E27FC236}">
                <a16:creationId xmlns:a16="http://schemas.microsoft.com/office/drawing/2014/main" id="{9EF807FF-FC66-E24C-9182-6ACB1F36076E}"/>
              </a:ext>
            </a:extLst>
          </p:cNvPr>
          <p:cNvGrpSpPr/>
          <p:nvPr/>
        </p:nvGrpSpPr>
        <p:grpSpPr>
          <a:xfrm>
            <a:off x="1769533" y="3606800"/>
            <a:ext cx="5393267" cy="1651000"/>
            <a:chOff x="3429000" y="3606800"/>
            <a:chExt cx="3733800" cy="1143000"/>
          </a:xfrm>
        </p:grpSpPr>
        <p:sp>
          <p:nvSpPr>
            <p:cNvPr id="4" name="Line 54"/>
            <p:cNvSpPr>
              <a:spLocks noChangeShapeType="1"/>
            </p:cNvSpPr>
            <p:nvPr/>
          </p:nvSpPr>
          <p:spPr bwMode="auto">
            <a:xfrm>
              <a:off x="3657600" y="47498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55"/>
            <p:cNvSpPr>
              <a:spLocks noChangeShapeType="1"/>
            </p:cNvSpPr>
            <p:nvPr/>
          </p:nvSpPr>
          <p:spPr bwMode="auto">
            <a:xfrm flipV="1">
              <a:off x="3657600" y="4292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6"/>
            <p:cNvSpPr>
              <a:spLocks noChangeArrowheads="1"/>
            </p:cNvSpPr>
            <p:nvPr/>
          </p:nvSpPr>
          <p:spPr bwMode="auto">
            <a:xfrm rot="20152061">
              <a:off x="4338638" y="4276725"/>
              <a:ext cx="152400" cy="152400"/>
            </a:xfrm>
            <a:prstGeom prst="rect">
              <a:avLst/>
            </a:prstGeom>
            <a:solidFill>
              <a:srgbClr val="E30D1B"/>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 name="Line 59"/>
            <p:cNvSpPr>
              <a:spLocks noChangeShapeType="1"/>
            </p:cNvSpPr>
            <p:nvPr/>
          </p:nvSpPr>
          <p:spPr bwMode="auto">
            <a:xfrm flipV="1">
              <a:off x="4876800" y="4292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0"/>
            <p:cNvSpPr>
              <a:spLocks noChangeShapeType="1"/>
            </p:cNvSpPr>
            <p:nvPr/>
          </p:nvSpPr>
          <p:spPr bwMode="auto">
            <a:xfrm flipV="1">
              <a:off x="5638800" y="4140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1"/>
            <p:cNvSpPr>
              <a:spLocks noChangeShapeType="1"/>
            </p:cNvSpPr>
            <p:nvPr/>
          </p:nvSpPr>
          <p:spPr bwMode="auto">
            <a:xfrm flipV="1">
              <a:off x="4495800" y="40640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62"/>
            <p:cNvSpPr>
              <a:spLocks noChangeShapeType="1"/>
            </p:cNvSpPr>
            <p:nvPr/>
          </p:nvSpPr>
          <p:spPr bwMode="auto">
            <a:xfrm>
              <a:off x="5715000" y="4064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63"/>
            <p:cNvSpPr>
              <a:spLocks noChangeArrowheads="1"/>
            </p:cNvSpPr>
            <p:nvPr/>
          </p:nvSpPr>
          <p:spPr bwMode="auto">
            <a:xfrm>
              <a:off x="5562600" y="3987800"/>
              <a:ext cx="152400" cy="152400"/>
            </a:xfrm>
            <a:prstGeom prst="rect">
              <a:avLst/>
            </a:prstGeom>
            <a:solidFill>
              <a:srgbClr val="E30D1B"/>
            </a:solidFill>
            <a:ln w="9525">
              <a:solidFill>
                <a:schemeClr val="tx1"/>
              </a:solidFill>
              <a:prstDash val="sysDot"/>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12" name="Object 3"/>
            <p:cNvGraphicFramePr>
              <a:graphicFrameLocks noChangeAspect="1"/>
            </p:cNvGraphicFramePr>
            <p:nvPr>
              <p:extLst>
                <p:ext uri="{D42A27DB-BD31-4B8C-83A1-F6EECF244321}">
                  <p14:modId xmlns:p14="http://schemas.microsoft.com/office/powerpoint/2010/main" val="4248572070"/>
                </p:ext>
              </p:extLst>
            </p:nvPr>
          </p:nvGraphicFramePr>
          <p:xfrm>
            <a:off x="4495800" y="4445000"/>
            <a:ext cx="730250" cy="271463"/>
          </p:xfrm>
          <a:graphic>
            <a:graphicData uri="http://schemas.openxmlformats.org/presentationml/2006/ole">
              <mc:AlternateContent xmlns:mc="http://schemas.openxmlformats.org/markup-compatibility/2006">
                <mc:Choice xmlns:v="urn:schemas-microsoft-com:vml" Requires="v">
                  <p:oleObj spid="_x0000_s8269" name="Equation" r:id="rId3" imgW="546100" imgH="203200" progId="Equation.DSMT4">
                    <p:embed/>
                  </p:oleObj>
                </mc:Choice>
                <mc:Fallback>
                  <p:oleObj name="Equation" r:id="rId3" imgW="546100" imgH="203200" progId="Equation.DSMT4">
                    <p:embed/>
                    <p:pic>
                      <p:nvPicPr>
                        <p:cNvPr id="1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445000"/>
                          <a:ext cx="730250"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425715442"/>
                </p:ext>
              </p:extLst>
            </p:nvPr>
          </p:nvGraphicFramePr>
          <p:xfrm>
            <a:off x="5376863" y="4292600"/>
            <a:ext cx="238125" cy="271463"/>
          </p:xfrm>
          <a:graphic>
            <a:graphicData uri="http://schemas.openxmlformats.org/presentationml/2006/ole">
              <mc:AlternateContent xmlns:mc="http://schemas.openxmlformats.org/markup-compatibility/2006">
                <mc:Choice xmlns:v="urn:schemas-microsoft-com:vml" Requires="v">
                  <p:oleObj spid="_x0000_s8270" name="Equation" r:id="rId5" imgW="177800" imgH="203200" progId="Equation.DSMT4">
                    <p:embed/>
                  </p:oleObj>
                </mc:Choice>
                <mc:Fallback>
                  <p:oleObj name="Equation" r:id="rId5" imgW="177800" imgH="203200" progId="Equation.DSMT4">
                    <p:embed/>
                    <p:pic>
                      <p:nvPicPr>
                        <p:cNvPr id="13"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63" y="4292600"/>
                          <a:ext cx="2381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172924304"/>
                </p:ext>
              </p:extLst>
            </p:nvPr>
          </p:nvGraphicFramePr>
          <p:xfrm>
            <a:off x="3429000" y="3911600"/>
            <a:ext cx="1276350" cy="352425"/>
          </p:xfrm>
          <a:graphic>
            <a:graphicData uri="http://schemas.openxmlformats.org/presentationml/2006/ole">
              <mc:AlternateContent xmlns:mc="http://schemas.openxmlformats.org/markup-compatibility/2006">
                <mc:Choice xmlns:v="urn:schemas-microsoft-com:vml" Requires="v">
                  <p:oleObj spid="_x0000_s8271" name="Equation" r:id="rId7" imgW="876300" imgH="241300" progId="Equation.DSMT4">
                    <p:embed/>
                  </p:oleObj>
                </mc:Choice>
                <mc:Fallback>
                  <p:oleObj name="Equation" r:id="rId7" imgW="876300" imgH="241300" progId="Equation.DSMT4">
                    <p:embed/>
                    <p:pic>
                      <p:nvPicPr>
                        <p:cNvPr id="14"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911600"/>
                          <a:ext cx="12763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3381755032"/>
                </p:ext>
              </p:extLst>
            </p:nvPr>
          </p:nvGraphicFramePr>
          <p:xfrm>
            <a:off x="5257800" y="3606800"/>
            <a:ext cx="1276350" cy="352425"/>
          </p:xfrm>
          <a:graphic>
            <a:graphicData uri="http://schemas.openxmlformats.org/presentationml/2006/ole">
              <mc:AlternateContent xmlns:mc="http://schemas.openxmlformats.org/markup-compatibility/2006">
                <mc:Choice xmlns:v="urn:schemas-microsoft-com:vml" Requires="v">
                  <p:oleObj spid="_x0000_s8272" name="Equation" r:id="rId9" imgW="876300" imgH="241300" progId="Equation.DSMT4">
                    <p:embed/>
                  </p:oleObj>
                </mc:Choice>
                <mc:Fallback>
                  <p:oleObj name="Equation" r:id="rId9" imgW="876300" imgH="241300" progId="Equation.DSMT4">
                    <p:embed/>
                    <p:pic>
                      <p:nvPicPr>
                        <p:cNvPr id="15"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606800"/>
                          <a:ext cx="12763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6" name="TextBox 15"/>
          <p:cNvSpPr txBox="1"/>
          <p:nvPr/>
        </p:nvSpPr>
        <p:spPr>
          <a:xfrm>
            <a:off x="5410199" y="5930900"/>
            <a:ext cx="2953215" cy="369332"/>
          </a:xfrm>
          <a:prstGeom prst="rect">
            <a:avLst/>
          </a:prstGeom>
          <a:noFill/>
        </p:spPr>
        <p:txBody>
          <a:bodyPr wrap="square" rtlCol="0">
            <a:spAutoFit/>
          </a:bodyPr>
          <a:lstStyle/>
          <a:p>
            <a:r>
              <a:rPr lang="en-US" i="1" dirty="0">
                <a:latin typeface="Palatino Linotype" charset="0"/>
                <a:ea typeface="Palatino Linotype" charset="0"/>
                <a:cs typeface="Palatino Linotype" charset="0"/>
              </a:rPr>
              <a:t>See solution on class Website</a:t>
            </a:r>
          </a:p>
        </p:txBody>
      </p:sp>
    </p:spTree>
    <p:extLst>
      <p:ext uri="{BB962C8B-B14F-4D97-AF65-F5344CB8AC3E}">
        <p14:creationId xmlns:p14="http://schemas.microsoft.com/office/powerpoint/2010/main" val="56716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1083099"/>
            <a:ext cx="8653146" cy="1138773"/>
          </a:xfrm>
          <a:prstGeom prst="rect">
            <a:avLst/>
          </a:prstGeom>
          <a:noFill/>
        </p:spPr>
        <p:txBody>
          <a:bodyPr wrap="square" rtlCol="0">
            <a:spAutoFit/>
          </a:bodyPr>
          <a:lstStyle/>
          <a:p>
            <a:r>
              <a:rPr lang="en-US" sz="2800" dirty="0">
                <a:solidFill>
                  <a:srgbClr val="FF0000"/>
                </a:solidFill>
                <a:latin typeface="Apple Chancery"/>
                <a:cs typeface="Apple Chancery"/>
              </a:rPr>
              <a:t>We started </a:t>
            </a:r>
            <a:r>
              <a:rPr lang="en-US" sz="2000" dirty="0">
                <a:solidFill>
                  <a:srgbClr val="000000"/>
                </a:solidFill>
                <a:latin typeface="Times New Roman"/>
                <a:cs typeface="Times New Roman"/>
              </a:rPr>
              <a:t>by noticing that a </a:t>
            </a:r>
            <a:r>
              <a:rPr lang="en-US" sz="2000" i="1" dirty="0">
                <a:solidFill>
                  <a:srgbClr val="0000FF"/>
                </a:solidFill>
                <a:latin typeface="Times New Roman"/>
                <a:cs typeface="Times New Roman"/>
              </a:rPr>
              <a:t>force component </a:t>
            </a:r>
            <a:r>
              <a:rPr lang="en-US" sz="2000" dirty="0">
                <a:solidFill>
                  <a:srgbClr val="0000FF"/>
                </a:solidFill>
                <a:latin typeface="Times New Roman"/>
                <a:cs typeface="Times New Roman"/>
              </a:rPr>
              <a:t>acted along the line of a body’s motion </a:t>
            </a:r>
            <a:r>
              <a:rPr lang="en-US" sz="2000" dirty="0">
                <a:solidFill>
                  <a:srgbClr val="000000"/>
                </a:solidFill>
                <a:latin typeface="Times New Roman"/>
                <a:cs typeface="Times New Roman"/>
              </a:rPr>
              <a:t>will </a:t>
            </a:r>
            <a:r>
              <a:rPr lang="en-US" sz="2000" dirty="0">
                <a:solidFill>
                  <a:srgbClr val="0000FF"/>
                </a:solidFill>
                <a:latin typeface="Times New Roman"/>
                <a:cs typeface="Times New Roman"/>
              </a:rPr>
              <a:t>affect the magnitude of the body’s velocity</a:t>
            </a:r>
            <a:r>
              <a:rPr lang="en-US" sz="2000" dirty="0">
                <a:solidFill>
                  <a:srgbClr val="000000"/>
                </a:solidFill>
                <a:latin typeface="Times New Roman"/>
                <a:cs typeface="Times New Roman"/>
              </a:rPr>
              <a:t>.  We </a:t>
            </a:r>
            <a:r>
              <a:rPr lang="en-US" sz="2000" dirty="0">
                <a:solidFill>
                  <a:srgbClr val="0000FF"/>
                </a:solidFill>
                <a:latin typeface="Times New Roman"/>
                <a:cs typeface="Times New Roman"/>
              </a:rPr>
              <a:t>multiplied</a:t>
            </a:r>
            <a:r>
              <a:rPr lang="en-US" sz="2000" dirty="0">
                <a:solidFill>
                  <a:srgbClr val="000000"/>
                </a:solidFill>
                <a:latin typeface="Times New Roman"/>
                <a:cs typeface="Times New Roman"/>
              </a:rPr>
              <a:t> the </a:t>
            </a:r>
            <a:r>
              <a:rPr lang="en-US" sz="2000" dirty="0">
                <a:solidFill>
                  <a:srgbClr val="FF0000"/>
                </a:solidFill>
                <a:latin typeface="Times New Roman"/>
                <a:cs typeface="Times New Roman"/>
              </a:rPr>
              <a:t>force component and displacement </a:t>
            </a:r>
            <a:r>
              <a:rPr lang="en-US" sz="2000" dirty="0">
                <a:solidFill>
                  <a:srgbClr val="0000FF"/>
                </a:solidFill>
                <a:latin typeface="Times New Roman"/>
                <a:cs typeface="Times New Roman"/>
              </a:rPr>
              <a:t>to generate </a:t>
            </a:r>
            <a:r>
              <a:rPr lang="en-US" sz="2000" dirty="0">
                <a:solidFill>
                  <a:srgbClr val="000000"/>
                </a:solidFill>
                <a:latin typeface="Times New Roman"/>
                <a:cs typeface="Times New Roman"/>
              </a:rPr>
              <a:t>the scalar quantity called </a:t>
            </a:r>
            <a:r>
              <a:rPr lang="en-US" sz="2000" i="1" dirty="0">
                <a:solidFill>
                  <a:srgbClr val="FF0000"/>
                </a:solidFill>
                <a:latin typeface="Times New Roman"/>
                <a:cs typeface="Times New Roman"/>
              </a:rPr>
              <a:t>work</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How We Got Here!</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a:t>
            </a:r>
          </a:p>
        </p:txBody>
      </p:sp>
      <p:sp>
        <p:nvSpPr>
          <p:cNvPr id="6" name="Rectangle 5"/>
          <p:cNvSpPr/>
          <p:nvPr/>
        </p:nvSpPr>
        <p:spPr>
          <a:xfrm>
            <a:off x="4051300" y="56388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74955" y="2297444"/>
            <a:ext cx="8653146" cy="1138773"/>
          </a:xfrm>
          <a:prstGeom prst="rect">
            <a:avLst/>
          </a:prstGeom>
          <a:noFill/>
        </p:spPr>
        <p:txBody>
          <a:bodyPr wrap="square" rtlCol="0">
            <a:spAutoFit/>
          </a:bodyPr>
          <a:lstStyle/>
          <a:p>
            <a:r>
              <a:rPr lang="en-US" sz="2800" dirty="0">
                <a:solidFill>
                  <a:srgbClr val="FF0000"/>
                </a:solidFill>
                <a:latin typeface="Apple Chancery"/>
                <a:cs typeface="Apple Chancery"/>
              </a:rPr>
              <a:t>Using Newton’s Second, </a:t>
            </a:r>
            <a:r>
              <a:rPr lang="en-US" sz="2000" dirty="0">
                <a:solidFill>
                  <a:srgbClr val="000000"/>
                </a:solidFill>
                <a:latin typeface="Times New Roman"/>
                <a:cs typeface="Times New Roman"/>
              </a:rPr>
              <a:t>we derived a relationship between the </a:t>
            </a:r>
            <a:r>
              <a:rPr lang="en-US" sz="2000" i="1" dirty="0">
                <a:solidFill>
                  <a:srgbClr val="0000FF"/>
                </a:solidFill>
                <a:latin typeface="Times New Roman"/>
                <a:cs typeface="Times New Roman"/>
              </a:rPr>
              <a:t>net work</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done on a body and the </a:t>
            </a:r>
            <a:r>
              <a:rPr lang="en-US" sz="2000" i="1" dirty="0">
                <a:solidFill>
                  <a:srgbClr val="0000FF"/>
                </a:solidFill>
                <a:latin typeface="Times New Roman"/>
                <a:cs typeface="Times New Roman"/>
              </a:rPr>
              <a:t>change of </a:t>
            </a:r>
            <a:r>
              <a:rPr lang="en-US" sz="2000" dirty="0">
                <a:latin typeface="Times New Roman"/>
                <a:cs typeface="Times New Roman"/>
              </a:rPr>
              <a:t>the body’s </a:t>
            </a:r>
            <a:r>
              <a:rPr lang="en-US" sz="2000" i="1" dirty="0">
                <a:solidFill>
                  <a:srgbClr val="0000FF"/>
                </a:solidFill>
                <a:latin typeface="Times New Roman"/>
                <a:cs typeface="Times New Roman"/>
              </a:rPr>
              <a:t>kinetic energy</a:t>
            </a:r>
            <a:r>
              <a:rPr lang="en-US" sz="2000" dirty="0">
                <a:solidFill>
                  <a:srgbClr val="000000"/>
                </a:solidFill>
                <a:latin typeface="Times New Roman"/>
                <a:cs typeface="Times New Roman"/>
              </a:rPr>
              <a:t>.  This was called the </a:t>
            </a:r>
            <a:r>
              <a:rPr lang="en-US" sz="2000" dirty="0">
                <a:solidFill>
                  <a:srgbClr val="FF0000"/>
                </a:solidFill>
                <a:latin typeface="Times New Roman"/>
                <a:cs typeface="Times New Roman"/>
              </a:rPr>
              <a:t>work/energy theorem</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13" name="TextBox 12"/>
          <p:cNvSpPr txBox="1"/>
          <p:nvPr/>
        </p:nvSpPr>
        <p:spPr>
          <a:xfrm>
            <a:off x="274954" y="3506306"/>
            <a:ext cx="8653146" cy="2062103"/>
          </a:xfrm>
          <a:prstGeom prst="rect">
            <a:avLst/>
          </a:prstGeom>
          <a:noFill/>
        </p:spPr>
        <p:txBody>
          <a:bodyPr wrap="square" rtlCol="0">
            <a:spAutoFit/>
          </a:bodyPr>
          <a:lstStyle/>
          <a:p>
            <a:r>
              <a:rPr lang="en-US" sz="2800" dirty="0">
                <a:solidFill>
                  <a:srgbClr val="FF0000"/>
                </a:solidFill>
                <a:latin typeface="Apple Chancery"/>
                <a:cs typeface="Apple Chancery"/>
              </a:rPr>
              <a:t>We then </a:t>
            </a:r>
            <a:r>
              <a:rPr lang="en-US" sz="2000" dirty="0">
                <a:solidFill>
                  <a:srgbClr val="000000"/>
                </a:solidFill>
                <a:latin typeface="Times New Roman"/>
                <a:cs typeface="Times New Roman"/>
              </a:rPr>
              <a:t>noticed that </a:t>
            </a:r>
            <a:r>
              <a:rPr lang="en-US" sz="2000" dirty="0">
                <a:solidFill>
                  <a:srgbClr val="0000FF"/>
                </a:solidFill>
                <a:latin typeface="Times New Roman"/>
                <a:cs typeface="Times New Roman"/>
              </a:rPr>
              <a:t>there are forces whose </a:t>
            </a:r>
            <a:r>
              <a:rPr lang="en-US" sz="2000" dirty="0">
                <a:solidFill>
                  <a:srgbClr val="FF0000"/>
                </a:solidFill>
                <a:latin typeface="Times New Roman"/>
                <a:cs typeface="Times New Roman"/>
              </a:rPr>
              <a:t>work done </a:t>
            </a:r>
            <a:r>
              <a:rPr lang="en-US" sz="2000" dirty="0">
                <a:solidFill>
                  <a:srgbClr val="000000"/>
                </a:solidFill>
                <a:latin typeface="Times New Roman"/>
                <a:cs typeface="Times New Roman"/>
              </a:rPr>
              <a:t>does </a:t>
            </a:r>
            <a:r>
              <a:rPr lang="en-US" sz="2000" dirty="0">
                <a:solidFill>
                  <a:srgbClr val="FF0000"/>
                </a:solidFill>
                <a:latin typeface="Times New Roman"/>
                <a:cs typeface="Times New Roman"/>
              </a:rPr>
              <a:t>not depend upon the path taken</a:t>
            </a:r>
            <a:r>
              <a:rPr lang="en-US" sz="2000" dirty="0">
                <a:solidFill>
                  <a:srgbClr val="000000"/>
                </a:solidFill>
                <a:latin typeface="Times New Roman"/>
                <a:cs typeface="Times New Roman"/>
              </a:rPr>
              <a:t> as a body travels between two points—</a:t>
            </a:r>
            <a:r>
              <a:rPr lang="en-US" sz="2000" dirty="0">
                <a:solidFill>
                  <a:srgbClr val="3366FF"/>
                </a:solidFill>
                <a:latin typeface="Times New Roman"/>
                <a:cs typeface="Times New Roman"/>
              </a:rPr>
              <a:t>whose</a:t>
            </a:r>
            <a:r>
              <a:rPr lang="en-US" sz="2000" dirty="0">
                <a:solidFill>
                  <a:srgbClr val="000000"/>
                </a:solidFill>
                <a:latin typeface="Times New Roman"/>
                <a:cs typeface="Times New Roman"/>
              </a:rPr>
              <a:t> </a:t>
            </a:r>
            <a:r>
              <a:rPr lang="en-US" sz="2000" dirty="0">
                <a:solidFill>
                  <a:srgbClr val="3366FF"/>
                </a:solidFill>
                <a:latin typeface="Times New Roman"/>
                <a:cs typeface="Times New Roman"/>
              </a:rPr>
              <a:t>work</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is end-point independent </a:t>
            </a:r>
            <a:r>
              <a:rPr lang="en-US" sz="2000" dirty="0">
                <a:solidFill>
                  <a:srgbClr val="000000"/>
                </a:solidFill>
                <a:latin typeface="Times New Roman"/>
                <a:cs typeface="Times New Roman"/>
              </a:rPr>
              <a:t>(friction was clearly not one of these forces).  In such cases, we developed the idea of a function that, when evaluated at the endpoints, would allow us to determine how much work the field did as a body moved between the points . . . which is to say, we </a:t>
            </a:r>
            <a:r>
              <a:rPr lang="en-US" sz="2000" dirty="0">
                <a:solidFill>
                  <a:srgbClr val="FF0000"/>
                </a:solidFill>
                <a:latin typeface="Times New Roman"/>
                <a:cs typeface="Times New Roman"/>
              </a:rPr>
              <a:t>developed</a:t>
            </a:r>
            <a:r>
              <a:rPr lang="en-US" sz="2000" dirty="0">
                <a:solidFill>
                  <a:srgbClr val="000000"/>
                </a:solidFill>
                <a:latin typeface="Times New Roman"/>
                <a:cs typeface="Times New Roman"/>
              </a:rPr>
              <a:t> the idea of </a:t>
            </a:r>
            <a:r>
              <a:rPr lang="en-US" sz="2000" dirty="0">
                <a:solidFill>
                  <a:srgbClr val="FF0000"/>
                </a:solidFill>
                <a:latin typeface="Times New Roman"/>
                <a:cs typeface="Times New Roman"/>
              </a:rPr>
              <a:t>potential energy functions</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14" name="TextBox 13"/>
          <p:cNvSpPr txBox="1"/>
          <p:nvPr/>
        </p:nvSpPr>
        <p:spPr>
          <a:xfrm>
            <a:off x="274954" y="5590164"/>
            <a:ext cx="8653146" cy="523220"/>
          </a:xfrm>
          <a:prstGeom prst="rect">
            <a:avLst/>
          </a:prstGeom>
          <a:noFill/>
        </p:spPr>
        <p:txBody>
          <a:bodyPr wrap="square" rtlCol="0">
            <a:spAutoFit/>
          </a:bodyPr>
          <a:lstStyle/>
          <a:p>
            <a:r>
              <a:rPr lang="en-US" sz="2800" dirty="0">
                <a:solidFill>
                  <a:srgbClr val="FF0000"/>
                </a:solidFill>
                <a:latin typeface="Apple Chancery"/>
                <a:cs typeface="Apple Chancery"/>
              </a:rPr>
              <a:t>So now it’s time </a:t>
            </a:r>
            <a:r>
              <a:rPr lang="en-US" sz="2000" dirty="0">
                <a:solidFill>
                  <a:srgbClr val="000000"/>
                </a:solidFill>
                <a:latin typeface="Times New Roman"/>
                <a:cs typeface="Times New Roman"/>
              </a:rPr>
              <a:t>to take the last step, starting with </a:t>
            </a:r>
            <a:r>
              <a:rPr lang="en-US" sz="2000" dirty="0">
                <a:solidFill>
                  <a:srgbClr val="0000FF"/>
                </a:solidFill>
                <a:latin typeface="Times New Roman"/>
                <a:cs typeface="Times New Roman"/>
              </a:rPr>
              <a:t>the work/energy theorem</a:t>
            </a:r>
            <a:r>
              <a:rPr lang="en-US" sz="2000" dirty="0">
                <a:solidFill>
                  <a:srgbClr val="000000"/>
                </a:solidFill>
                <a:latin typeface="Times New Roman"/>
                <a:cs typeface="Times New Roman"/>
              </a:rPr>
              <a:t>.</a:t>
            </a:r>
            <a:endParaRPr lang="en-US" sz="2400" dirty="0">
              <a:latin typeface="Apple Chancery"/>
              <a:cs typeface="Apple Chancery"/>
            </a:endParaRPr>
          </a:p>
        </p:txBody>
      </p:sp>
    </p:spTree>
    <p:extLst>
      <p:ext uri="{BB962C8B-B14F-4D97-AF65-F5344CB8AC3E}">
        <p14:creationId xmlns:p14="http://schemas.microsoft.com/office/powerpoint/2010/main" val="193897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460799"/>
            <a:ext cx="8754744" cy="830997"/>
          </a:xfrm>
          <a:prstGeom prst="rect">
            <a:avLst/>
          </a:prstGeom>
          <a:noFill/>
        </p:spPr>
        <p:txBody>
          <a:bodyPr wrap="square" rtlCol="0">
            <a:spAutoFit/>
          </a:bodyPr>
          <a:lstStyle/>
          <a:p>
            <a:r>
              <a:rPr lang="en-US" sz="2800" dirty="0">
                <a:solidFill>
                  <a:srgbClr val="FF0000"/>
                </a:solidFill>
                <a:latin typeface="Apple Chancery"/>
                <a:cs typeface="Apple Chancery"/>
              </a:rPr>
              <a:t>Consider </a:t>
            </a:r>
            <a:r>
              <a:rPr lang="en-US" sz="2000" dirty="0">
                <a:solidFill>
                  <a:srgbClr val="000000"/>
                </a:solidFill>
                <a:latin typeface="Times New Roman"/>
                <a:cs typeface="Times New Roman"/>
              </a:rPr>
              <a:t>a body moving through a group of force fields on its way from </a:t>
            </a:r>
            <a:r>
              <a:rPr lang="en-US" sz="2000" i="1" dirty="0">
                <a:solidFill>
                  <a:srgbClr val="0000FF"/>
                </a:solidFill>
                <a:latin typeface="Times New Roman"/>
                <a:cs typeface="Times New Roman"/>
              </a:rPr>
              <a:t>Point 1 </a:t>
            </a:r>
            <a:r>
              <a:rPr lang="en-US" sz="2000" dirty="0">
                <a:solidFill>
                  <a:srgbClr val="000000"/>
                </a:solidFill>
                <a:latin typeface="Times New Roman"/>
                <a:cs typeface="Times New Roman"/>
              </a:rPr>
              <a:t>to </a:t>
            </a:r>
            <a:r>
              <a:rPr lang="en-US" sz="2000" i="1" dirty="0">
                <a:solidFill>
                  <a:srgbClr val="0000FF"/>
                </a:solidFill>
                <a:latin typeface="Times New Roman"/>
                <a:cs typeface="Times New Roman"/>
              </a:rPr>
              <a:t>Point 2</a:t>
            </a:r>
            <a:r>
              <a:rPr lang="en-US" sz="2000" dirty="0">
                <a:solidFill>
                  <a:srgbClr val="000000"/>
                </a:solidFill>
                <a:latin typeface="Times New Roman"/>
                <a:cs typeface="Times New Roman"/>
              </a:rPr>
              <a:t>.  What does the </a:t>
            </a:r>
            <a:r>
              <a:rPr lang="en-US" sz="2000" dirty="0">
                <a:solidFill>
                  <a:srgbClr val="FF0000"/>
                </a:solidFill>
                <a:latin typeface="Times New Roman"/>
                <a:cs typeface="Times New Roman"/>
              </a:rPr>
              <a:t>work/energy theorem </a:t>
            </a:r>
            <a:r>
              <a:rPr lang="en-US" sz="2000" dirty="0">
                <a:solidFill>
                  <a:srgbClr val="000000"/>
                </a:solidFill>
                <a:latin typeface="Times New Roman"/>
                <a:cs typeface="Times New Roman"/>
              </a:rPr>
              <a:t>tell us about the body’s motion?</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a:t>
            </a:r>
          </a:p>
        </p:txBody>
      </p:sp>
      <p:sp>
        <p:nvSpPr>
          <p:cNvPr id="12" name="TextBox 11"/>
          <p:cNvSpPr txBox="1"/>
          <p:nvPr/>
        </p:nvSpPr>
        <p:spPr>
          <a:xfrm>
            <a:off x="274956" y="1517653"/>
            <a:ext cx="8627743" cy="1138773"/>
          </a:xfrm>
          <a:prstGeom prst="rect">
            <a:avLst/>
          </a:prstGeom>
          <a:noFill/>
        </p:spPr>
        <p:txBody>
          <a:bodyPr wrap="square" rtlCol="0">
            <a:spAutoFit/>
          </a:bodyPr>
          <a:lstStyle/>
          <a:p>
            <a:r>
              <a:rPr lang="en-US" sz="2800" dirty="0">
                <a:solidFill>
                  <a:srgbClr val="0000FF"/>
                </a:solidFill>
                <a:latin typeface="Apple Chancery"/>
                <a:cs typeface="Apple Chancery"/>
              </a:rPr>
              <a:t>The net work done </a:t>
            </a:r>
            <a:r>
              <a:rPr lang="en-US" sz="2000" dirty="0">
                <a:solidFill>
                  <a:srgbClr val="000000"/>
                </a:solidFill>
                <a:latin typeface="Times New Roman"/>
                <a:cs typeface="Times New Roman"/>
              </a:rPr>
              <a:t>will equal the </a:t>
            </a:r>
            <a:r>
              <a:rPr lang="en-US" sz="2000" dirty="0">
                <a:solidFill>
                  <a:srgbClr val="0000FF"/>
                </a:solidFill>
                <a:latin typeface="Times New Roman"/>
                <a:cs typeface="Times New Roman"/>
              </a:rPr>
              <a:t>sum of all the bits of work </a:t>
            </a:r>
            <a:r>
              <a:rPr lang="en-US" sz="2000" dirty="0">
                <a:solidFill>
                  <a:srgbClr val="000000"/>
                </a:solidFill>
                <a:latin typeface="Times New Roman"/>
                <a:cs typeface="Times New Roman"/>
              </a:rPr>
              <a:t>done by the various pieces of force acting on the system.  </a:t>
            </a:r>
            <a:r>
              <a:rPr lang="en-US" sz="2000" dirty="0">
                <a:solidFill>
                  <a:srgbClr val="008000"/>
                </a:solidFill>
                <a:latin typeface="Times New Roman"/>
                <a:cs typeface="Times New Roman"/>
              </a:rPr>
              <a:t>Denoting each force with a letter</a:t>
            </a:r>
            <a:r>
              <a:rPr lang="en-US" sz="2000" dirty="0">
                <a:solidFill>
                  <a:srgbClr val="000000"/>
                </a:solidFill>
                <a:latin typeface="Times New Roman"/>
                <a:cs typeface="Times New Roman"/>
              </a:rPr>
              <a:t>, this can be written as:</a:t>
            </a:r>
            <a:endParaRPr lang="en-US" sz="2400" dirty="0">
              <a:latin typeface="Apple Chancery"/>
              <a:cs typeface="Apple Chancery"/>
            </a:endParaRPr>
          </a:p>
        </p:txBody>
      </p:sp>
      <p:sp>
        <p:nvSpPr>
          <p:cNvPr id="6" name="Rectangle 5"/>
          <p:cNvSpPr/>
          <p:nvPr/>
        </p:nvSpPr>
        <p:spPr>
          <a:xfrm>
            <a:off x="4051300" y="56388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Object 2"/>
          <p:cNvGraphicFramePr>
            <a:graphicFrameLocks noChangeAspect="1"/>
          </p:cNvGraphicFramePr>
          <p:nvPr/>
        </p:nvGraphicFramePr>
        <p:xfrm>
          <a:off x="2044700" y="2755900"/>
          <a:ext cx="4591050" cy="823913"/>
        </p:xfrm>
        <a:graphic>
          <a:graphicData uri="http://schemas.openxmlformats.org/presentationml/2006/ole">
            <mc:AlternateContent xmlns:mc="http://schemas.openxmlformats.org/markup-compatibility/2006">
              <mc:Choice xmlns:v="urn:schemas-microsoft-com:vml" Requires="v">
                <p:oleObj spid="_x0000_s27685" name="Equation" r:id="rId3" imgW="2476500" imgH="444500" progId="Equation.DSMT4">
                  <p:embed/>
                </p:oleObj>
              </mc:Choice>
              <mc:Fallback>
                <p:oleObj name="Equation" r:id="rId3" imgW="2476500" imgH="444500" progId="Equation.DSMT4">
                  <p:embed/>
                  <p:pic>
                    <p:nvPicPr>
                      <p:cNvPr id="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700" y="2755900"/>
                        <a:ext cx="4591050" cy="823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TextBox 14"/>
          <p:cNvSpPr txBox="1"/>
          <p:nvPr/>
        </p:nvSpPr>
        <p:spPr>
          <a:xfrm>
            <a:off x="274957" y="3592513"/>
            <a:ext cx="1490344" cy="523220"/>
          </a:xfrm>
          <a:prstGeom prst="rect">
            <a:avLst/>
          </a:prstGeom>
          <a:noFill/>
        </p:spPr>
        <p:txBody>
          <a:bodyPr wrap="square" rtlCol="0">
            <a:spAutoFit/>
          </a:bodyPr>
          <a:lstStyle/>
          <a:p>
            <a:r>
              <a:rPr lang="en-US" sz="2800" dirty="0">
                <a:solidFill>
                  <a:srgbClr val="0000FF"/>
                </a:solidFill>
                <a:latin typeface="Apple Chancery"/>
                <a:cs typeface="Apple Chancery"/>
              </a:rPr>
              <a:t>Assume:</a:t>
            </a:r>
            <a:endParaRPr lang="en-US" sz="2400" dirty="0">
              <a:latin typeface="Apple Chancery"/>
              <a:cs typeface="Apple Chancery"/>
            </a:endParaRPr>
          </a:p>
        </p:txBody>
      </p:sp>
      <p:sp>
        <p:nvSpPr>
          <p:cNvPr id="19" name="Text Box 7"/>
          <p:cNvSpPr txBox="1">
            <a:spLocks noChangeArrowheads="1"/>
          </p:cNvSpPr>
          <p:nvPr/>
        </p:nvSpPr>
        <p:spPr bwMode="auto">
          <a:xfrm>
            <a:off x="619125" y="4076700"/>
            <a:ext cx="80168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--the forces that produce </a:t>
            </a:r>
            <a:r>
              <a:rPr lang="en-US" sz="2000" i="1" dirty="0">
                <a:solidFill>
                  <a:srgbClr val="0000FF"/>
                </a:solidFill>
                <a:latin typeface="Times New Roman"/>
                <a:cs typeface="Times New Roman"/>
              </a:rPr>
              <a:t>work A </a:t>
            </a:r>
            <a:r>
              <a:rPr lang="en-US" sz="2000" dirty="0">
                <a:latin typeface="Times New Roman"/>
                <a:cs typeface="Times New Roman"/>
              </a:rPr>
              <a:t>and </a:t>
            </a:r>
            <a:r>
              <a:rPr lang="en-US" sz="2000" i="1" dirty="0">
                <a:solidFill>
                  <a:srgbClr val="0000FF"/>
                </a:solidFill>
                <a:latin typeface="Times New Roman"/>
                <a:cs typeface="Times New Roman"/>
              </a:rPr>
              <a:t>work B </a:t>
            </a:r>
            <a:r>
              <a:rPr lang="en-US" sz="2000" dirty="0">
                <a:latin typeface="Times New Roman"/>
                <a:cs typeface="Times New Roman"/>
              </a:rPr>
              <a:t>are </a:t>
            </a:r>
            <a:r>
              <a:rPr lang="en-US" sz="2000" dirty="0">
                <a:solidFill>
                  <a:srgbClr val="FF0000"/>
                </a:solidFill>
                <a:latin typeface="Times New Roman"/>
                <a:cs typeface="Times New Roman"/>
              </a:rPr>
              <a:t>conservative</a:t>
            </a:r>
            <a:r>
              <a:rPr lang="en-US" sz="2000" dirty="0">
                <a:latin typeface="Times New Roman"/>
                <a:cs typeface="Times New Roman"/>
              </a:rPr>
              <a:t> with </a:t>
            </a:r>
            <a:r>
              <a:rPr lang="en-US" sz="2000" dirty="0">
                <a:solidFill>
                  <a:srgbClr val="FF0000"/>
                </a:solidFill>
                <a:latin typeface="Times New Roman"/>
                <a:cs typeface="Times New Roman"/>
              </a:rPr>
              <a:t>KNOWN potential energy functions</a:t>
            </a:r>
            <a:r>
              <a:rPr lang="en-US" sz="2000" dirty="0">
                <a:latin typeface="Times New Roman"/>
                <a:cs typeface="Times New Roman"/>
              </a:rPr>
              <a:t>.</a:t>
            </a:r>
          </a:p>
        </p:txBody>
      </p:sp>
      <p:sp>
        <p:nvSpPr>
          <p:cNvPr id="20" name="Text Box 8"/>
          <p:cNvSpPr txBox="1">
            <a:spLocks noChangeArrowheads="1"/>
          </p:cNvSpPr>
          <p:nvPr/>
        </p:nvSpPr>
        <p:spPr bwMode="auto">
          <a:xfrm>
            <a:off x="635000" y="4772025"/>
            <a:ext cx="80168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--the force that produces </a:t>
            </a:r>
            <a:r>
              <a:rPr lang="en-US" sz="2000" i="1" dirty="0">
                <a:solidFill>
                  <a:srgbClr val="0000FF"/>
                </a:solidFill>
                <a:latin typeface="Times New Roman"/>
                <a:cs typeface="Times New Roman"/>
              </a:rPr>
              <a:t>work C </a:t>
            </a:r>
            <a:r>
              <a:rPr lang="en-US" sz="2000" dirty="0">
                <a:latin typeface="Times New Roman"/>
                <a:cs typeface="Times New Roman"/>
              </a:rPr>
              <a:t>is </a:t>
            </a:r>
            <a:r>
              <a:rPr lang="en-US" sz="2000" dirty="0">
                <a:solidFill>
                  <a:srgbClr val="FF0000"/>
                </a:solidFill>
                <a:latin typeface="Times New Roman"/>
                <a:cs typeface="Times New Roman"/>
              </a:rPr>
              <a:t>conservative</a:t>
            </a:r>
            <a:r>
              <a:rPr lang="en-US" sz="2000" dirty="0">
                <a:latin typeface="Times New Roman"/>
                <a:cs typeface="Times New Roman"/>
              </a:rPr>
              <a:t> but with an </a:t>
            </a:r>
            <a:r>
              <a:rPr lang="en-US" sz="2000" dirty="0">
                <a:solidFill>
                  <a:srgbClr val="FF0000"/>
                </a:solidFill>
                <a:latin typeface="Times New Roman"/>
                <a:cs typeface="Times New Roman"/>
              </a:rPr>
              <a:t>UNKNOWN potential energy function</a:t>
            </a:r>
            <a:r>
              <a:rPr lang="en-US" sz="2000" dirty="0">
                <a:latin typeface="Times New Roman"/>
                <a:cs typeface="Times New Roman"/>
              </a:rPr>
              <a:t>.</a:t>
            </a:r>
          </a:p>
        </p:txBody>
      </p:sp>
      <p:sp>
        <p:nvSpPr>
          <p:cNvPr id="21" name="Text Box 9"/>
          <p:cNvSpPr txBox="1">
            <a:spLocks noChangeArrowheads="1"/>
          </p:cNvSpPr>
          <p:nvPr/>
        </p:nvSpPr>
        <p:spPr bwMode="auto">
          <a:xfrm>
            <a:off x="635000" y="5495925"/>
            <a:ext cx="80168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--the forces that produce </a:t>
            </a:r>
            <a:r>
              <a:rPr lang="en-US" sz="2000" i="1" dirty="0">
                <a:solidFill>
                  <a:srgbClr val="0000FF"/>
                </a:solidFill>
                <a:latin typeface="Times New Roman"/>
                <a:cs typeface="Times New Roman"/>
              </a:rPr>
              <a:t>work D </a:t>
            </a:r>
            <a:r>
              <a:rPr lang="en-US" sz="2000" dirty="0">
                <a:latin typeface="Times New Roman"/>
                <a:cs typeface="Times New Roman"/>
              </a:rPr>
              <a:t>and </a:t>
            </a:r>
            <a:r>
              <a:rPr lang="en-US" sz="2000" i="1" dirty="0">
                <a:solidFill>
                  <a:srgbClr val="0000FF"/>
                </a:solidFill>
                <a:latin typeface="Times New Roman"/>
                <a:cs typeface="Times New Roman"/>
              </a:rPr>
              <a:t>work E </a:t>
            </a:r>
            <a:r>
              <a:rPr lang="en-US" sz="2000" dirty="0">
                <a:latin typeface="Times New Roman"/>
                <a:cs typeface="Times New Roman"/>
              </a:rPr>
              <a:t>are </a:t>
            </a:r>
            <a:r>
              <a:rPr lang="en-US" sz="2000" dirty="0">
                <a:solidFill>
                  <a:srgbClr val="FF0000"/>
                </a:solidFill>
                <a:latin typeface="Times New Roman"/>
                <a:cs typeface="Times New Roman"/>
              </a:rPr>
              <a:t>non-conservative, don</a:t>
            </a:r>
            <a:r>
              <a:rPr lang="ja-JP" altLang="en-US" sz="2000" dirty="0">
                <a:solidFill>
                  <a:srgbClr val="FF0000"/>
                </a:solidFill>
                <a:latin typeface="Times New Roman"/>
                <a:cs typeface="Times New Roman"/>
              </a:rPr>
              <a:t>’</a:t>
            </a:r>
            <a:r>
              <a:rPr lang="en-US" sz="2000" dirty="0">
                <a:solidFill>
                  <a:srgbClr val="FF0000"/>
                </a:solidFill>
                <a:latin typeface="Times New Roman"/>
                <a:cs typeface="Times New Roman"/>
              </a:rPr>
              <a:t>t HAVE potential energy functions </a:t>
            </a:r>
            <a:r>
              <a:rPr lang="en-US" sz="2000" dirty="0">
                <a:latin typeface="Times New Roman"/>
                <a:cs typeface="Times New Roman"/>
              </a:rPr>
              <a:t>and need to be determined using either        or            .</a:t>
            </a:r>
          </a:p>
        </p:txBody>
      </p:sp>
      <p:graphicFrame>
        <p:nvGraphicFramePr>
          <p:cNvPr id="13" name="Object 2"/>
          <p:cNvGraphicFramePr>
            <a:graphicFrameLocks noChangeAspect="1"/>
          </p:cNvGraphicFramePr>
          <p:nvPr/>
        </p:nvGraphicFramePr>
        <p:xfrm>
          <a:off x="8150225" y="5828034"/>
          <a:ext cx="511175" cy="318766"/>
        </p:xfrm>
        <a:graphic>
          <a:graphicData uri="http://schemas.openxmlformats.org/presentationml/2006/ole">
            <mc:AlternateContent xmlns:mc="http://schemas.openxmlformats.org/markup-compatibility/2006">
              <mc:Choice xmlns:v="urn:schemas-microsoft-com:vml" Requires="v">
                <p:oleObj spid="_x0000_s27686" name="Equation" r:id="rId5" imgW="304800" imgH="190500" progId="Equation.DSMT4">
                  <p:embed/>
                </p:oleObj>
              </mc:Choice>
              <mc:Fallback>
                <p:oleObj name="Equation" r:id="rId5" imgW="304800" imgH="190500" progId="Equation.DSMT4">
                  <p:embed/>
                  <p:pic>
                    <p:nvPicPr>
                      <p:cNvPr id="13" name="Object 2"/>
                      <p:cNvPicPr>
                        <a:picLocks noChangeAspect="1" noChangeArrowheads="1"/>
                      </p:cNvPicPr>
                      <p:nvPr/>
                    </p:nvPicPr>
                    <p:blipFill>
                      <a:blip r:embed="rId6"/>
                      <a:srcRect/>
                      <a:stretch>
                        <a:fillRect/>
                      </a:stretch>
                    </p:blipFill>
                    <p:spPr bwMode="auto">
                      <a:xfrm>
                        <a:off x="8150225" y="5828034"/>
                        <a:ext cx="511175" cy="318766"/>
                      </a:xfrm>
                      <a:prstGeom prst="rect">
                        <a:avLst/>
                      </a:prstGeom>
                      <a:noFill/>
                      <a:ln>
                        <a:noFill/>
                      </a:ln>
                      <a:effectLst/>
                    </p:spPr>
                  </p:pic>
                </p:oleObj>
              </mc:Fallback>
            </mc:AlternateContent>
          </a:graphicData>
        </a:graphic>
      </p:graphicFrame>
      <p:graphicFrame>
        <p:nvGraphicFramePr>
          <p:cNvPr id="18" name="Object 2"/>
          <p:cNvGraphicFramePr>
            <a:graphicFrameLocks noChangeAspect="1"/>
          </p:cNvGraphicFramePr>
          <p:nvPr/>
        </p:nvGraphicFramePr>
        <p:xfrm>
          <a:off x="960438" y="6092825"/>
          <a:ext cx="788988" cy="488950"/>
        </p:xfrm>
        <a:graphic>
          <a:graphicData uri="http://schemas.openxmlformats.org/presentationml/2006/ole">
            <mc:AlternateContent xmlns:mc="http://schemas.openxmlformats.org/markup-compatibility/2006">
              <mc:Choice xmlns:v="urn:schemas-microsoft-com:vml" Requires="v">
                <p:oleObj spid="_x0000_s27687" name="Equation" r:id="rId7" imgW="469900" imgH="292100" progId="Equation.DSMT4">
                  <p:embed/>
                </p:oleObj>
              </mc:Choice>
              <mc:Fallback>
                <p:oleObj name="Equation" r:id="rId7" imgW="469900" imgH="292100" progId="Equation.DSMT4">
                  <p:embed/>
                  <p:pic>
                    <p:nvPicPr>
                      <p:cNvPr id="18" name="Object 2"/>
                      <p:cNvPicPr>
                        <a:picLocks noChangeAspect="1" noChangeArrowheads="1"/>
                      </p:cNvPicPr>
                      <p:nvPr/>
                    </p:nvPicPr>
                    <p:blipFill>
                      <a:blip r:embed="rId8"/>
                      <a:srcRect/>
                      <a:stretch>
                        <a:fillRect/>
                      </a:stretch>
                    </p:blipFill>
                    <p:spPr bwMode="auto">
                      <a:xfrm>
                        <a:off x="960438" y="6092825"/>
                        <a:ext cx="788988" cy="4889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192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460799"/>
            <a:ext cx="8526143" cy="523220"/>
          </a:xfrm>
          <a:prstGeom prst="rect">
            <a:avLst/>
          </a:prstGeom>
          <a:noFill/>
        </p:spPr>
        <p:txBody>
          <a:bodyPr wrap="square" rtlCol="0">
            <a:spAutoFit/>
          </a:bodyPr>
          <a:lstStyle/>
          <a:p>
            <a:r>
              <a:rPr lang="en-US" sz="2800" dirty="0">
                <a:solidFill>
                  <a:srgbClr val="FF0000"/>
                </a:solidFill>
                <a:latin typeface="Apple Chancery"/>
                <a:cs typeface="Apple Chancery"/>
              </a:rPr>
              <a:t>For </a:t>
            </a:r>
            <a:r>
              <a:rPr lang="en-US" sz="2000" i="1" dirty="0">
                <a:solidFill>
                  <a:srgbClr val="0000FF"/>
                </a:solidFill>
                <a:latin typeface="Times New Roman"/>
                <a:cs typeface="Times New Roman"/>
              </a:rPr>
              <a:t>work A</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and </a:t>
            </a:r>
            <a:r>
              <a:rPr lang="en-US" sz="2000" i="1" dirty="0">
                <a:solidFill>
                  <a:srgbClr val="0000FF"/>
                </a:solidFill>
                <a:latin typeface="Times New Roman"/>
                <a:cs typeface="Times New Roman"/>
              </a:rPr>
              <a:t>work B</a:t>
            </a:r>
            <a:r>
              <a:rPr lang="en-US" sz="2000" dirty="0">
                <a:solidFill>
                  <a:srgbClr val="000000"/>
                </a:solidFill>
                <a:latin typeface="Times New Roman"/>
                <a:cs typeface="Times New Roman"/>
              </a:rPr>
              <a:t>, we have </a:t>
            </a:r>
            <a:r>
              <a:rPr lang="en-US" sz="2000" dirty="0">
                <a:solidFill>
                  <a:srgbClr val="0000FF"/>
                </a:solidFill>
                <a:latin typeface="Times New Roman"/>
                <a:cs typeface="Times New Roman"/>
              </a:rPr>
              <a:t>potential energy functions</a:t>
            </a:r>
            <a:r>
              <a:rPr lang="en-US" sz="2000" dirty="0">
                <a:solidFill>
                  <a:srgbClr val="000000"/>
                </a:solidFill>
                <a:latin typeface="Times New Roman"/>
                <a:cs typeface="Times New Roman"/>
              </a:rPr>
              <a:t>.  So . . . </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a:t>
            </a:r>
          </a:p>
        </p:txBody>
      </p:sp>
      <p:graphicFrame>
        <p:nvGraphicFramePr>
          <p:cNvPr id="22" name="Object 2"/>
          <p:cNvGraphicFramePr>
            <a:graphicFrameLocks noChangeAspect="1"/>
          </p:cNvGraphicFramePr>
          <p:nvPr/>
        </p:nvGraphicFramePr>
        <p:xfrm>
          <a:off x="1314450" y="1177925"/>
          <a:ext cx="2424113" cy="846138"/>
        </p:xfrm>
        <a:graphic>
          <a:graphicData uri="http://schemas.openxmlformats.org/presentationml/2006/ole">
            <mc:AlternateContent xmlns:mc="http://schemas.openxmlformats.org/markup-compatibility/2006">
              <mc:Choice xmlns:v="urn:schemas-microsoft-com:vml" Requires="v">
                <p:oleObj spid="_x0000_s28709" name="Equation" r:id="rId3" imgW="1308100" imgH="457200" progId="Equation.DSMT4">
                  <p:embed/>
                </p:oleObj>
              </mc:Choice>
              <mc:Fallback>
                <p:oleObj name="Equation" r:id="rId3" imgW="1308100" imgH="457200" progId="Equation.DSMT4">
                  <p:embed/>
                  <p:pic>
                    <p:nvPicPr>
                      <p:cNvPr id="22" name="Object 2"/>
                      <p:cNvPicPr>
                        <a:picLocks noChangeAspect="1" noChangeArrowheads="1"/>
                      </p:cNvPicPr>
                      <p:nvPr/>
                    </p:nvPicPr>
                    <p:blipFill>
                      <a:blip r:embed="rId4"/>
                      <a:srcRect/>
                      <a:stretch>
                        <a:fillRect/>
                      </a:stretch>
                    </p:blipFill>
                    <p:spPr bwMode="auto">
                      <a:xfrm>
                        <a:off x="1314450" y="1177925"/>
                        <a:ext cx="2424113" cy="846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 name="Object 3"/>
          <p:cNvGraphicFramePr>
            <a:graphicFrameLocks noChangeAspect="1"/>
          </p:cNvGraphicFramePr>
          <p:nvPr/>
        </p:nvGraphicFramePr>
        <p:xfrm>
          <a:off x="5445125" y="1177925"/>
          <a:ext cx="2378075" cy="846138"/>
        </p:xfrm>
        <a:graphic>
          <a:graphicData uri="http://schemas.openxmlformats.org/presentationml/2006/ole">
            <mc:AlternateContent xmlns:mc="http://schemas.openxmlformats.org/markup-compatibility/2006">
              <mc:Choice xmlns:v="urn:schemas-microsoft-com:vml" Requires="v">
                <p:oleObj spid="_x0000_s28710" name="Equation" r:id="rId5" imgW="1282700" imgH="457200" progId="Equation.DSMT4">
                  <p:embed/>
                </p:oleObj>
              </mc:Choice>
              <mc:Fallback>
                <p:oleObj name="Equation" r:id="rId5" imgW="1282700" imgH="457200" progId="Equation.DSMT4">
                  <p:embed/>
                  <p:pic>
                    <p:nvPicPr>
                      <p:cNvPr id="24" name="Object 3"/>
                      <p:cNvPicPr>
                        <a:picLocks noChangeAspect="1" noChangeArrowheads="1"/>
                      </p:cNvPicPr>
                      <p:nvPr/>
                    </p:nvPicPr>
                    <p:blipFill>
                      <a:blip r:embed="rId6"/>
                      <a:srcRect/>
                      <a:stretch>
                        <a:fillRect/>
                      </a:stretch>
                    </p:blipFill>
                    <p:spPr bwMode="auto">
                      <a:xfrm>
                        <a:off x="5445125" y="1177925"/>
                        <a:ext cx="2378075" cy="846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Box 24"/>
          <p:cNvSpPr txBox="1"/>
          <p:nvPr/>
        </p:nvSpPr>
        <p:spPr>
          <a:xfrm>
            <a:off x="4182428" y="1280180"/>
            <a:ext cx="653097" cy="400110"/>
          </a:xfrm>
          <a:prstGeom prst="rect">
            <a:avLst/>
          </a:prstGeom>
          <a:noFill/>
        </p:spPr>
        <p:txBody>
          <a:bodyPr wrap="square" rtlCol="0">
            <a:spAutoFit/>
          </a:bodyPr>
          <a:lstStyle/>
          <a:p>
            <a:r>
              <a:rPr lang="en-US" sz="2000" dirty="0">
                <a:solidFill>
                  <a:srgbClr val="000000"/>
                </a:solidFill>
                <a:latin typeface="Times New Roman"/>
                <a:cs typeface="Times New Roman"/>
              </a:rPr>
              <a:t>and</a:t>
            </a:r>
            <a:endParaRPr lang="en-US" sz="2400" dirty="0">
              <a:latin typeface="Apple Chancery"/>
              <a:cs typeface="Apple Chancery"/>
            </a:endParaRPr>
          </a:p>
        </p:txBody>
      </p:sp>
      <p:sp>
        <p:nvSpPr>
          <p:cNvPr id="30" name="TextBox 29"/>
          <p:cNvSpPr txBox="1"/>
          <p:nvPr/>
        </p:nvSpPr>
        <p:spPr>
          <a:xfrm>
            <a:off x="274956" y="2149899"/>
            <a:ext cx="8526143" cy="1446550"/>
          </a:xfrm>
          <a:prstGeom prst="rect">
            <a:avLst/>
          </a:prstGeom>
          <a:noFill/>
        </p:spPr>
        <p:txBody>
          <a:bodyPr wrap="square" rtlCol="0">
            <a:spAutoFit/>
          </a:bodyPr>
          <a:lstStyle/>
          <a:p>
            <a:r>
              <a:rPr lang="en-US" sz="2800" dirty="0">
                <a:solidFill>
                  <a:srgbClr val="FF0000"/>
                </a:solidFill>
                <a:latin typeface="Apple Chancery"/>
                <a:cs typeface="Apple Chancery"/>
              </a:rPr>
              <a:t>For </a:t>
            </a:r>
            <a:r>
              <a:rPr lang="en-US" sz="2000" i="1" dirty="0">
                <a:solidFill>
                  <a:srgbClr val="0000FF"/>
                </a:solidFill>
                <a:latin typeface="Times New Roman"/>
                <a:cs typeface="Times New Roman"/>
              </a:rPr>
              <a:t>work C, 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and </a:t>
            </a:r>
            <a:r>
              <a:rPr lang="en-US" sz="2000" i="1" dirty="0">
                <a:solidFill>
                  <a:srgbClr val="0000FF"/>
                </a:solidFill>
                <a:latin typeface="Times New Roman"/>
                <a:cs typeface="Times New Roman"/>
              </a:rPr>
              <a:t>E</a:t>
            </a:r>
            <a:r>
              <a:rPr lang="en-US" sz="2000" dirty="0">
                <a:solidFill>
                  <a:srgbClr val="000000"/>
                </a:solidFill>
                <a:latin typeface="Times New Roman"/>
                <a:cs typeface="Times New Roman"/>
              </a:rPr>
              <a:t>, we can’t use </a:t>
            </a:r>
            <a:r>
              <a:rPr lang="en-US" sz="2000" dirty="0">
                <a:solidFill>
                  <a:srgbClr val="0000FF"/>
                </a:solidFill>
                <a:latin typeface="Times New Roman"/>
                <a:cs typeface="Times New Roman"/>
              </a:rPr>
              <a:t>potential energy functions</a:t>
            </a:r>
            <a:r>
              <a:rPr lang="en-US" sz="2000" dirty="0">
                <a:solidFill>
                  <a:srgbClr val="000000"/>
                </a:solidFill>
                <a:latin typeface="Times New Roman"/>
                <a:cs typeface="Times New Roman"/>
              </a:rPr>
              <a:t>, either because we don’t know them or because they are non-conservative forces and don’t </a:t>
            </a:r>
            <a:r>
              <a:rPr lang="en-US" sz="2000" i="1" dirty="0">
                <a:solidFill>
                  <a:srgbClr val="000000"/>
                </a:solidFill>
                <a:latin typeface="Times New Roman"/>
                <a:cs typeface="Times New Roman"/>
              </a:rPr>
              <a:t>have </a:t>
            </a:r>
            <a:r>
              <a:rPr lang="en-US" sz="2000" dirty="0">
                <a:solidFill>
                  <a:srgbClr val="000000"/>
                </a:solidFill>
                <a:latin typeface="Times New Roman"/>
                <a:cs typeface="Times New Roman"/>
              </a:rPr>
              <a:t>them.  </a:t>
            </a:r>
          </a:p>
          <a:p>
            <a:r>
              <a:rPr lang="en-US" sz="2000" dirty="0">
                <a:solidFill>
                  <a:srgbClr val="000000"/>
                </a:solidFill>
                <a:latin typeface="Times New Roman"/>
                <a:cs typeface="Times New Roman"/>
              </a:rPr>
              <a:t>      With this, the </a:t>
            </a:r>
            <a:r>
              <a:rPr lang="en-US" sz="2000" dirty="0">
                <a:solidFill>
                  <a:srgbClr val="0000FF"/>
                </a:solidFill>
                <a:latin typeface="Times New Roman"/>
                <a:cs typeface="Times New Roman"/>
              </a:rPr>
              <a:t>work/energy theorem becomes</a:t>
            </a:r>
            <a:r>
              <a:rPr lang="en-US" sz="2000" dirty="0">
                <a:solidFill>
                  <a:srgbClr val="000000"/>
                </a:solidFill>
                <a:latin typeface="Times New Roman"/>
                <a:cs typeface="Times New Roman"/>
              </a:rPr>
              <a:t>:</a:t>
            </a:r>
            <a:endParaRPr lang="en-US" sz="2400" dirty="0">
              <a:latin typeface="Apple Chancery"/>
              <a:cs typeface="Apple Chancery"/>
            </a:endParaRPr>
          </a:p>
        </p:txBody>
      </p:sp>
      <p:graphicFrame>
        <p:nvGraphicFramePr>
          <p:cNvPr id="31" name="Object 4"/>
          <p:cNvGraphicFramePr>
            <a:graphicFrameLocks noChangeAspect="1"/>
          </p:cNvGraphicFramePr>
          <p:nvPr/>
        </p:nvGraphicFramePr>
        <p:xfrm>
          <a:off x="788988" y="3952875"/>
          <a:ext cx="7566025" cy="1376363"/>
        </p:xfrm>
        <a:graphic>
          <a:graphicData uri="http://schemas.openxmlformats.org/presentationml/2006/ole">
            <mc:AlternateContent xmlns:mc="http://schemas.openxmlformats.org/markup-compatibility/2006">
              <mc:Choice xmlns:v="urn:schemas-microsoft-com:vml" Requires="v">
                <p:oleObj spid="_x0000_s28711" name="Equation" r:id="rId7" imgW="4610100" imgH="838200" progId="Equation.DSMT4">
                  <p:embed/>
                </p:oleObj>
              </mc:Choice>
              <mc:Fallback>
                <p:oleObj name="Equation" r:id="rId7" imgW="4610100" imgH="838200" progId="Equation.DSMT4">
                  <p:embed/>
                  <p:pic>
                    <p:nvPicPr>
                      <p:cNvPr id="31" name="Object 4"/>
                      <p:cNvPicPr>
                        <a:picLocks noChangeAspect="1" noChangeArrowheads="1"/>
                      </p:cNvPicPr>
                      <p:nvPr/>
                    </p:nvPicPr>
                    <p:blipFill>
                      <a:blip r:embed="rId8"/>
                      <a:srcRect/>
                      <a:stretch>
                        <a:fillRect/>
                      </a:stretch>
                    </p:blipFill>
                    <p:spPr bwMode="auto">
                      <a:xfrm>
                        <a:off x="788988" y="3952875"/>
                        <a:ext cx="7566025" cy="13763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3014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460799"/>
            <a:ext cx="8526143" cy="523220"/>
          </a:xfrm>
          <a:prstGeom prst="rect">
            <a:avLst/>
          </a:prstGeom>
          <a:noFill/>
        </p:spPr>
        <p:txBody>
          <a:bodyPr wrap="square" rtlCol="0">
            <a:spAutoFit/>
          </a:bodyPr>
          <a:lstStyle/>
          <a:p>
            <a:r>
              <a:rPr lang="en-US" sz="2800" dirty="0">
                <a:solidFill>
                  <a:srgbClr val="FF0000"/>
                </a:solidFill>
                <a:latin typeface="Apple Chancery"/>
                <a:cs typeface="Apple Chancery"/>
              </a:rPr>
              <a:t>Rewriting </a:t>
            </a:r>
            <a:r>
              <a:rPr lang="en-US" sz="2000" dirty="0">
                <a:solidFill>
                  <a:srgbClr val="000000"/>
                </a:solidFill>
                <a:latin typeface="Times New Roman"/>
                <a:cs typeface="Times New Roman"/>
              </a:rPr>
              <a:t>this so the signs are easy to see, we get . . . </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a:t>
            </a:r>
          </a:p>
        </p:txBody>
      </p:sp>
      <p:graphicFrame>
        <p:nvGraphicFramePr>
          <p:cNvPr id="11" name="Object 2"/>
          <p:cNvGraphicFramePr>
            <a:graphicFrameLocks noChangeAspect="1"/>
          </p:cNvGraphicFramePr>
          <p:nvPr/>
        </p:nvGraphicFramePr>
        <p:xfrm>
          <a:off x="1236663" y="1295400"/>
          <a:ext cx="6275387" cy="938213"/>
        </p:xfrm>
        <a:graphic>
          <a:graphicData uri="http://schemas.openxmlformats.org/presentationml/2006/ole">
            <mc:AlternateContent xmlns:mc="http://schemas.openxmlformats.org/markup-compatibility/2006">
              <mc:Choice xmlns:v="urn:schemas-microsoft-com:vml" Requires="v">
                <p:oleObj spid="_x0000_s29745" name="Equation" r:id="rId3" imgW="3822700" imgH="571500" progId="Equation.DSMT4">
                  <p:embed/>
                </p:oleObj>
              </mc:Choice>
              <mc:Fallback>
                <p:oleObj name="Equation" r:id="rId3" imgW="3822700" imgH="571500" progId="Equation.DSMT4">
                  <p:embed/>
                  <p:pic>
                    <p:nvPicPr>
                      <p:cNvPr id="11" name="Object 2"/>
                      <p:cNvPicPr>
                        <a:picLocks noChangeAspect="1" noChangeArrowheads="1"/>
                      </p:cNvPicPr>
                      <p:nvPr/>
                    </p:nvPicPr>
                    <p:blipFill>
                      <a:blip r:embed="rId4"/>
                      <a:srcRect/>
                      <a:stretch>
                        <a:fillRect/>
                      </a:stretch>
                    </p:blipFill>
                    <p:spPr bwMode="auto">
                      <a:xfrm>
                        <a:off x="1236663" y="1295400"/>
                        <a:ext cx="6275387" cy="938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3"/>
          <p:cNvGraphicFramePr>
            <a:graphicFrameLocks noChangeAspect="1"/>
          </p:cNvGraphicFramePr>
          <p:nvPr/>
        </p:nvGraphicFramePr>
        <p:xfrm>
          <a:off x="1681163" y="5278438"/>
          <a:ext cx="5232400" cy="438150"/>
        </p:xfrm>
        <a:graphic>
          <a:graphicData uri="http://schemas.openxmlformats.org/presentationml/2006/ole">
            <mc:AlternateContent xmlns:mc="http://schemas.openxmlformats.org/markup-compatibility/2006">
              <mc:Choice xmlns:v="urn:schemas-microsoft-com:vml" Requires="v">
                <p:oleObj spid="_x0000_s29746" name="Equation" r:id="rId5" imgW="3187700" imgH="266700" progId="Equation.DSMT4">
                  <p:embed/>
                </p:oleObj>
              </mc:Choice>
              <mc:Fallback>
                <p:oleObj name="Equation" r:id="rId5" imgW="3187700" imgH="266700" progId="Equation.DSMT4">
                  <p:embed/>
                  <p:pic>
                    <p:nvPicPr>
                      <p:cNvPr id="13" name="Object 3"/>
                      <p:cNvPicPr>
                        <a:picLocks noChangeAspect="1" noChangeArrowheads="1"/>
                      </p:cNvPicPr>
                      <p:nvPr/>
                    </p:nvPicPr>
                    <p:blipFill>
                      <a:blip r:embed="rId6"/>
                      <a:srcRect/>
                      <a:stretch>
                        <a:fillRect/>
                      </a:stretch>
                    </p:blipFill>
                    <p:spPr bwMode="auto">
                      <a:xfrm>
                        <a:off x="1681163" y="5278438"/>
                        <a:ext cx="5232400" cy="438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 name="Text Box 8"/>
          <p:cNvSpPr txBox="1">
            <a:spLocks noChangeArrowheads="1"/>
          </p:cNvSpPr>
          <p:nvPr/>
        </p:nvSpPr>
        <p:spPr bwMode="auto">
          <a:xfrm>
            <a:off x="274956" y="2651125"/>
            <a:ext cx="8615043" cy="2369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solidFill>
                  <a:srgbClr val="0000FF"/>
                </a:solidFill>
                <a:latin typeface="Apple Chancery"/>
                <a:cs typeface="Apple Chancery"/>
              </a:rPr>
              <a:t>What we are left with </a:t>
            </a:r>
            <a:r>
              <a:rPr lang="en-US" sz="2000" dirty="0">
                <a:latin typeface="Times New Roman"/>
                <a:cs typeface="Times New Roman"/>
              </a:rPr>
              <a:t>are a </a:t>
            </a:r>
            <a:r>
              <a:rPr lang="en-US" sz="2000" i="1" dirty="0">
                <a:solidFill>
                  <a:srgbClr val="0000FF"/>
                </a:solidFill>
                <a:latin typeface="Times New Roman"/>
                <a:cs typeface="Times New Roman"/>
              </a:rPr>
              <a:t>bunch of potential energy terms </a:t>
            </a:r>
            <a:r>
              <a:rPr lang="en-US" sz="2000" dirty="0">
                <a:latin typeface="Times New Roman"/>
                <a:cs typeface="Times New Roman"/>
              </a:rPr>
              <a:t>(U terms) and at least </a:t>
            </a:r>
            <a:r>
              <a:rPr lang="en-US" sz="2000" i="1" dirty="0">
                <a:solidFill>
                  <a:srgbClr val="0000FF"/>
                </a:solidFill>
                <a:latin typeface="Times New Roman"/>
                <a:cs typeface="Times New Roman"/>
              </a:rPr>
              <a:t>one kinetic energy term </a:t>
            </a:r>
            <a:r>
              <a:rPr lang="en-US" sz="2000" dirty="0">
                <a:latin typeface="Times New Roman"/>
                <a:cs typeface="Times New Roman"/>
              </a:rPr>
              <a:t>evaluated at time    , and a similar group of terms evaluated at time    .  If we put all of the terms associated with the state of the system at the beginning of the time interval, at </a:t>
            </a:r>
            <a:r>
              <a:rPr lang="en-US" sz="2000" i="1" dirty="0">
                <a:solidFill>
                  <a:srgbClr val="FF0000"/>
                </a:solidFill>
                <a:latin typeface="Times New Roman"/>
                <a:cs typeface="Times New Roman"/>
              </a:rPr>
              <a:t>point in time 1</a:t>
            </a:r>
            <a:r>
              <a:rPr lang="en-US" sz="2000" i="1" dirty="0">
                <a:latin typeface="Times New Roman"/>
                <a:cs typeface="Times New Roman"/>
              </a:rPr>
              <a:t>, </a:t>
            </a:r>
            <a:r>
              <a:rPr lang="en-US" sz="2000" dirty="0">
                <a:latin typeface="Times New Roman"/>
                <a:cs typeface="Times New Roman"/>
              </a:rPr>
              <a:t>on the </a:t>
            </a:r>
            <a:r>
              <a:rPr lang="en-US" sz="2000" dirty="0">
                <a:solidFill>
                  <a:srgbClr val="0000FF"/>
                </a:solidFill>
                <a:latin typeface="Times New Roman"/>
                <a:cs typeface="Times New Roman"/>
              </a:rPr>
              <a:t>left side of the equal sign</a:t>
            </a:r>
            <a:r>
              <a:rPr lang="en-US" sz="2000" dirty="0">
                <a:latin typeface="Times New Roman"/>
                <a:cs typeface="Times New Roman"/>
              </a:rPr>
              <a:t>, and put all of the terms associated with the state of the system at the end of the time interval, at </a:t>
            </a:r>
            <a:r>
              <a:rPr lang="en-US" sz="2000" i="1" dirty="0">
                <a:solidFill>
                  <a:srgbClr val="FF0000"/>
                </a:solidFill>
                <a:latin typeface="Times New Roman"/>
                <a:cs typeface="Times New Roman"/>
              </a:rPr>
              <a:t>point in time 2, </a:t>
            </a:r>
            <a:r>
              <a:rPr lang="en-US" sz="2000" dirty="0">
                <a:latin typeface="Times New Roman"/>
                <a:cs typeface="Times New Roman"/>
              </a:rPr>
              <a:t>on the </a:t>
            </a:r>
            <a:r>
              <a:rPr lang="en-US" sz="2000" dirty="0">
                <a:solidFill>
                  <a:srgbClr val="0000FF"/>
                </a:solidFill>
                <a:latin typeface="Times New Roman"/>
                <a:cs typeface="Times New Roman"/>
              </a:rPr>
              <a:t>right side of the equal sign </a:t>
            </a:r>
            <a:r>
              <a:rPr lang="en-US" sz="2000" dirty="0">
                <a:latin typeface="Times New Roman"/>
                <a:cs typeface="Times New Roman"/>
              </a:rPr>
              <a:t>(</a:t>
            </a:r>
            <a:r>
              <a:rPr lang="en-US" sz="2000" dirty="0">
                <a:solidFill>
                  <a:srgbClr val="008000"/>
                </a:solidFill>
                <a:latin typeface="Times New Roman"/>
                <a:cs typeface="Times New Roman"/>
              </a:rPr>
              <a:t>leaving the extraneous work terms alone</a:t>
            </a:r>
            <a:r>
              <a:rPr lang="en-US" sz="2000" dirty="0">
                <a:latin typeface="Times New Roman"/>
                <a:cs typeface="Times New Roman"/>
              </a:rPr>
              <a:t>), we get:</a:t>
            </a:r>
          </a:p>
        </p:txBody>
      </p:sp>
      <p:graphicFrame>
        <p:nvGraphicFramePr>
          <p:cNvPr id="19" name="Object 2"/>
          <p:cNvGraphicFramePr>
            <a:graphicFrameLocks noChangeAspect="1"/>
          </p:cNvGraphicFramePr>
          <p:nvPr/>
        </p:nvGraphicFramePr>
        <p:xfrm>
          <a:off x="5788025" y="3133724"/>
          <a:ext cx="235101" cy="344489"/>
        </p:xfrm>
        <a:graphic>
          <a:graphicData uri="http://schemas.openxmlformats.org/presentationml/2006/ole">
            <mc:AlternateContent xmlns:mc="http://schemas.openxmlformats.org/markup-compatibility/2006">
              <mc:Choice xmlns:v="urn:schemas-microsoft-com:vml" Requires="v">
                <p:oleObj spid="_x0000_s29747" name="Equation" r:id="rId7" imgW="139700" imgH="203200" progId="Equation.DSMT4">
                  <p:embed/>
                </p:oleObj>
              </mc:Choice>
              <mc:Fallback>
                <p:oleObj name="Equation" r:id="rId7" imgW="139700" imgH="203200" progId="Equation.DSMT4">
                  <p:embed/>
                  <p:pic>
                    <p:nvPicPr>
                      <p:cNvPr id="19" name="Object 2"/>
                      <p:cNvPicPr>
                        <a:picLocks noChangeAspect="1" noChangeArrowheads="1"/>
                      </p:cNvPicPr>
                      <p:nvPr/>
                    </p:nvPicPr>
                    <p:blipFill>
                      <a:blip r:embed="rId8"/>
                      <a:srcRect/>
                      <a:stretch>
                        <a:fillRect/>
                      </a:stretch>
                    </p:blipFill>
                    <p:spPr bwMode="auto">
                      <a:xfrm>
                        <a:off x="5788025" y="3133724"/>
                        <a:ext cx="235101" cy="344489"/>
                      </a:xfrm>
                      <a:prstGeom prst="rect">
                        <a:avLst/>
                      </a:prstGeom>
                      <a:noFill/>
                      <a:ln>
                        <a:noFill/>
                      </a:ln>
                      <a:effectLst/>
                    </p:spPr>
                  </p:pic>
                </p:oleObj>
              </mc:Fallback>
            </mc:AlternateContent>
          </a:graphicData>
        </a:graphic>
      </p:graphicFrame>
      <p:graphicFrame>
        <p:nvGraphicFramePr>
          <p:cNvPr id="20" name="Object 2"/>
          <p:cNvGraphicFramePr>
            <a:graphicFrameLocks noChangeAspect="1"/>
          </p:cNvGraphicFramePr>
          <p:nvPr/>
        </p:nvGraphicFramePr>
        <p:xfrm>
          <a:off x="2765425" y="3432176"/>
          <a:ext cx="255588" cy="344488"/>
        </p:xfrm>
        <a:graphic>
          <a:graphicData uri="http://schemas.openxmlformats.org/presentationml/2006/ole">
            <mc:AlternateContent xmlns:mc="http://schemas.openxmlformats.org/markup-compatibility/2006">
              <mc:Choice xmlns:v="urn:schemas-microsoft-com:vml" Requires="v">
                <p:oleObj spid="_x0000_s29748" name="Equation" r:id="rId9" imgW="152400" imgH="203200" progId="Equation.DSMT4">
                  <p:embed/>
                </p:oleObj>
              </mc:Choice>
              <mc:Fallback>
                <p:oleObj name="Equation" r:id="rId9" imgW="152400" imgH="203200" progId="Equation.DSMT4">
                  <p:embed/>
                  <p:pic>
                    <p:nvPicPr>
                      <p:cNvPr id="20" name="Object 2"/>
                      <p:cNvPicPr>
                        <a:picLocks noChangeAspect="1" noChangeArrowheads="1"/>
                      </p:cNvPicPr>
                      <p:nvPr/>
                    </p:nvPicPr>
                    <p:blipFill>
                      <a:blip r:embed="rId10"/>
                      <a:srcRect/>
                      <a:stretch>
                        <a:fillRect/>
                      </a:stretch>
                    </p:blipFill>
                    <p:spPr bwMode="auto">
                      <a:xfrm>
                        <a:off x="2765425" y="3432176"/>
                        <a:ext cx="255588" cy="3444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3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563563" y="457200"/>
            <a:ext cx="8016875"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solidFill>
                  <a:srgbClr val="FF0000"/>
                </a:solidFill>
                <a:latin typeface="Apple Chancery"/>
                <a:cs typeface="Apple Chancery"/>
              </a:rPr>
              <a:t>Rewriting this </a:t>
            </a:r>
            <a:r>
              <a:rPr lang="en-US" sz="2000" dirty="0">
                <a:latin typeface="Times New Roman"/>
                <a:cs typeface="Times New Roman"/>
              </a:rPr>
              <a:t>in it’s most succinct form, allowing for the possibility that you could have more than one object with </a:t>
            </a:r>
            <a:r>
              <a:rPr lang="en-US" sz="2000" i="1" dirty="0">
                <a:latin typeface="Times New Roman"/>
                <a:cs typeface="Times New Roman"/>
              </a:rPr>
              <a:t>kinetic energy </a:t>
            </a:r>
            <a:r>
              <a:rPr lang="en-US" sz="2000" dirty="0">
                <a:latin typeface="Times New Roman"/>
                <a:cs typeface="Times New Roman"/>
              </a:rPr>
              <a:t>in a system at a given instant (think Atwood Machine), we get:</a:t>
            </a:r>
          </a:p>
        </p:txBody>
      </p:sp>
      <p:sp>
        <p:nvSpPr>
          <p:cNvPr id="20485" name="Text Box 4"/>
          <p:cNvSpPr txBox="1">
            <a:spLocks noChangeArrowheads="1"/>
          </p:cNvSpPr>
          <p:nvPr/>
        </p:nvSpPr>
        <p:spPr bwMode="auto">
          <a:xfrm>
            <a:off x="563563" y="2651125"/>
            <a:ext cx="80168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If we call the </a:t>
            </a:r>
            <a:r>
              <a:rPr lang="en-US" sz="2000" dirty="0">
                <a:solidFill>
                  <a:srgbClr val="FF0000"/>
                </a:solidFill>
                <a:latin typeface="Times New Roman"/>
                <a:cs typeface="Times New Roman"/>
              </a:rPr>
              <a:t>sum of </a:t>
            </a:r>
            <a:r>
              <a:rPr lang="en-US" sz="2000" dirty="0">
                <a:latin typeface="Times New Roman"/>
                <a:cs typeface="Times New Roman"/>
              </a:rPr>
              <a:t>all the </a:t>
            </a:r>
            <a:r>
              <a:rPr lang="en-US" sz="2000" dirty="0">
                <a:solidFill>
                  <a:srgbClr val="FF0000"/>
                </a:solidFill>
                <a:latin typeface="Times New Roman"/>
                <a:cs typeface="Times New Roman"/>
              </a:rPr>
              <a:t>kinetic energies </a:t>
            </a:r>
            <a:r>
              <a:rPr lang="en-US" sz="2000" i="1" dirty="0">
                <a:solidFill>
                  <a:srgbClr val="FF0000"/>
                </a:solidFill>
                <a:latin typeface="Times New Roman"/>
                <a:cs typeface="Times New Roman"/>
              </a:rPr>
              <a:t>and</a:t>
            </a:r>
            <a:r>
              <a:rPr lang="en-US" sz="2000" dirty="0">
                <a:solidFill>
                  <a:srgbClr val="FF0000"/>
                </a:solidFill>
                <a:latin typeface="Times New Roman"/>
                <a:cs typeface="Times New Roman"/>
              </a:rPr>
              <a:t> </a:t>
            </a:r>
            <a:r>
              <a:rPr lang="en-US" sz="2000" dirty="0">
                <a:latin typeface="Times New Roman"/>
                <a:cs typeface="Times New Roman"/>
              </a:rPr>
              <a:t>all of the </a:t>
            </a:r>
            <a:r>
              <a:rPr lang="en-US" sz="2000" dirty="0">
                <a:solidFill>
                  <a:srgbClr val="FF0000"/>
                </a:solidFill>
                <a:latin typeface="Times New Roman"/>
                <a:cs typeface="Times New Roman"/>
              </a:rPr>
              <a:t>potential energies </a:t>
            </a:r>
            <a:r>
              <a:rPr lang="en-US" sz="2000" dirty="0">
                <a:solidFill>
                  <a:srgbClr val="0000FF"/>
                </a:solidFill>
                <a:latin typeface="Times New Roman"/>
                <a:cs typeface="Times New Roman"/>
              </a:rPr>
              <a:t>at a point in time </a:t>
            </a:r>
            <a:r>
              <a:rPr lang="en-US" sz="2000" dirty="0">
                <a:latin typeface="Times New Roman"/>
                <a:cs typeface="Times New Roman"/>
              </a:rPr>
              <a:t>the </a:t>
            </a:r>
            <a:r>
              <a:rPr lang="en-US" sz="2000" i="1" dirty="0">
                <a:solidFill>
                  <a:srgbClr val="FF0000"/>
                </a:solidFill>
                <a:latin typeface="Times New Roman"/>
                <a:cs typeface="Times New Roman"/>
              </a:rPr>
              <a:t>mechanical energy</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E</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at that time</a:t>
            </a:r>
            <a:r>
              <a:rPr lang="en-US" sz="2000" dirty="0">
                <a:latin typeface="Times New Roman"/>
                <a:cs typeface="Times New Roman"/>
              </a:rPr>
              <a:t>, we can make this relationship even more abbreviated as: </a:t>
            </a:r>
          </a:p>
        </p:txBody>
      </p:sp>
      <p:graphicFrame>
        <p:nvGraphicFramePr>
          <p:cNvPr id="20482" name="Object 2"/>
          <p:cNvGraphicFramePr>
            <a:graphicFrameLocks noChangeAspect="1"/>
          </p:cNvGraphicFramePr>
          <p:nvPr/>
        </p:nvGraphicFramePr>
        <p:xfrm>
          <a:off x="1905000" y="1752600"/>
          <a:ext cx="4899025" cy="438150"/>
        </p:xfrm>
        <a:graphic>
          <a:graphicData uri="http://schemas.openxmlformats.org/presentationml/2006/ole">
            <mc:AlternateContent xmlns:mc="http://schemas.openxmlformats.org/markup-compatibility/2006">
              <mc:Choice xmlns:v="urn:schemas-microsoft-com:vml" Requires="v">
                <p:oleObj spid="_x0000_s30745" name="Equation" r:id="rId4" imgW="2984500" imgH="266700" progId="Equation.DSMT4">
                  <p:embed/>
                </p:oleObj>
              </mc:Choice>
              <mc:Fallback>
                <p:oleObj name="Equation" r:id="rId4" imgW="2984500" imgH="266700" progId="Equation.DSMT4">
                  <p:embed/>
                  <p:pic>
                    <p:nvPicPr>
                      <p:cNvPr id="204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752600"/>
                        <a:ext cx="4899025" cy="438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3124200" y="3962400"/>
          <a:ext cx="2230438" cy="438150"/>
        </p:xfrm>
        <a:graphic>
          <a:graphicData uri="http://schemas.openxmlformats.org/presentationml/2006/ole">
            <mc:AlternateContent xmlns:mc="http://schemas.openxmlformats.org/markup-compatibility/2006">
              <mc:Choice xmlns:v="urn:schemas-microsoft-com:vml" Requires="v">
                <p:oleObj spid="_x0000_s30746" name="Equation" r:id="rId6" imgW="1358900" imgH="266700" progId="Equation.DSMT4">
                  <p:embed/>
                </p:oleObj>
              </mc:Choice>
              <mc:Fallback>
                <p:oleObj name="Equation" r:id="rId6" imgW="1358900" imgH="266700" progId="Equation.DSMT4">
                  <p:embed/>
                  <p:pic>
                    <p:nvPicPr>
                      <p:cNvPr id="2048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962400"/>
                        <a:ext cx="2230438" cy="438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486" name="Text Box 7"/>
          <p:cNvSpPr txBox="1">
            <a:spLocks noChangeArrowheads="1"/>
          </p:cNvSpPr>
          <p:nvPr/>
        </p:nvSpPr>
        <p:spPr bwMode="auto">
          <a:xfrm>
            <a:off x="563563" y="4724400"/>
            <a:ext cx="8016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This is the absolute simplest form of this relationship.</a:t>
            </a:r>
          </a:p>
        </p:txBody>
      </p:sp>
      <p:sp>
        <p:nvSpPr>
          <p:cNvPr id="20487" name="Text Box 8"/>
          <p:cNvSpPr txBox="1">
            <a:spLocks noChangeArrowheads="1"/>
          </p:cNvSpPr>
          <p:nvPr/>
        </p:nvSpPr>
        <p:spPr bwMode="auto">
          <a:xfrm>
            <a:off x="8632825" y="6400800"/>
            <a:ext cx="5111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t>6.)</a:t>
            </a:r>
          </a:p>
        </p:txBody>
      </p:sp>
      <p:sp>
        <p:nvSpPr>
          <p:cNvPr id="20488" name="Rectangle 11"/>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7540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2460625" y="2600325"/>
          <a:ext cx="3835400" cy="919163"/>
        </p:xfrm>
        <a:graphic>
          <a:graphicData uri="http://schemas.openxmlformats.org/presentationml/2006/ole">
            <mc:AlternateContent xmlns:mc="http://schemas.openxmlformats.org/markup-compatibility/2006">
              <mc:Choice xmlns:v="urn:schemas-microsoft-com:vml" Requires="v">
                <p:oleObj spid="_x0000_s31769" name="Equation" r:id="rId4" imgW="2336800" imgH="558800" progId="Equation.DSMT4">
                  <p:embed/>
                </p:oleObj>
              </mc:Choice>
              <mc:Fallback>
                <p:oleObj name="Equation" r:id="rId4" imgW="2336800" imgH="558800" progId="Equation.DSMT4">
                  <p:embed/>
                  <p:pic>
                    <p:nvPicPr>
                      <p:cNvPr id="22530" name="Object 2"/>
                      <p:cNvPicPr>
                        <a:picLocks noChangeAspect="1" noChangeArrowheads="1"/>
                      </p:cNvPicPr>
                      <p:nvPr/>
                    </p:nvPicPr>
                    <p:blipFill>
                      <a:blip r:embed="rId5"/>
                      <a:srcRect/>
                      <a:stretch>
                        <a:fillRect/>
                      </a:stretch>
                    </p:blipFill>
                    <p:spPr bwMode="auto">
                      <a:xfrm>
                        <a:off x="2460625" y="2600325"/>
                        <a:ext cx="3835400" cy="9191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531" name="Text Box 6"/>
          <p:cNvSpPr txBox="1">
            <a:spLocks noChangeArrowheads="1"/>
          </p:cNvSpPr>
          <p:nvPr/>
        </p:nvSpPr>
        <p:spPr bwMode="auto">
          <a:xfrm>
            <a:off x="292100" y="571500"/>
            <a:ext cx="8559799"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solidFill>
                  <a:srgbClr val="FF0000"/>
                </a:solidFill>
                <a:latin typeface="Apple Chancery"/>
                <a:cs typeface="Apple Chancery"/>
              </a:rPr>
              <a:t>In summary, </a:t>
            </a:r>
            <a:r>
              <a:rPr lang="en-US" sz="2000" dirty="0">
                <a:latin typeface="Times New Roman"/>
                <a:cs typeface="Times New Roman"/>
              </a:rPr>
              <a:t>this relationship states that </a:t>
            </a:r>
            <a:r>
              <a:rPr lang="en-US" sz="2000" dirty="0">
                <a:solidFill>
                  <a:srgbClr val="FF0000"/>
                </a:solidFill>
                <a:latin typeface="Times New Roman"/>
                <a:cs typeface="Times New Roman"/>
              </a:rPr>
              <a:t>if</a:t>
            </a:r>
            <a:r>
              <a:rPr lang="en-US" sz="2000" dirty="0">
                <a:latin typeface="Times New Roman"/>
                <a:cs typeface="Times New Roman"/>
              </a:rPr>
              <a:t> there is </a:t>
            </a:r>
            <a:r>
              <a:rPr lang="en-US" sz="2000" dirty="0">
                <a:solidFill>
                  <a:srgbClr val="FF0000"/>
                </a:solidFill>
                <a:latin typeface="Times New Roman"/>
                <a:cs typeface="Times New Roman"/>
              </a:rPr>
              <a:t>no work being done by extraneous forces in a system </a:t>
            </a:r>
            <a:r>
              <a:rPr lang="en-US" sz="2000" dirty="0">
                <a:latin typeface="Times New Roman"/>
                <a:cs typeface="Times New Roman"/>
              </a:rPr>
              <a:t>(remember, a force that does extraneous work is one whose work calculation can’t be done using a </a:t>
            </a:r>
            <a:r>
              <a:rPr lang="en-US" sz="2000" i="1" dirty="0">
                <a:solidFill>
                  <a:srgbClr val="008000"/>
                </a:solidFill>
                <a:latin typeface="Times New Roman"/>
                <a:cs typeface="Times New Roman"/>
              </a:rPr>
              <a:t>potential energy function</a:t>
            </a:r>
            <a:r>
              <a:rPr lang="en-US" sz="2000" dirty="0">
                <a:latin typeface="Times New Roman"/>
                <a:cs typeface="Times New Roman"/>
              </a:rPr>
              <a:t>), </a:t>
            </a:r>
            <a:r>
              <a:rPr lang="en-US" sz="2000" dirty="0">
                <a:solidFill>
                  <a:srgbClr val="0000FF"/>
                </a:solidFill>
                <a:latin typeface="Times New Roman"/>
                <a:cs typeface="Times New Roman"/>
              </a:rPr>
              <a:t>then the </a:t>
            </a:r>
            <a:r>
              <a:rPr lang="en-US" sz="2000" i="1" dirty="0">
                <a:solidFill>
                  <a:srgbClr val="0000FF"/>
                </a:solidFill>
                <a:latin typeface="Times New Roman"/>
                <a:cs typeface="Times New Roman"/>
              </a:rPr>
              <a:t>total mechanical energy </a:t>
            </a:r>
            <a:r>
              <a:rPr lang="en-US" sz="2000" dirty="0">
                <a:solidFill>
                  <a:srgbClr val="0000FF"/>
                </a:solidFill>
                <a:latin typeface="Times New Roman"/>
                <a:cs typeface="Times New Roman"/>
              </a:rPr>
              <a:t>at time 1 </a:t>
            </a:r>
            <a:r>
              <a:rPr lang="en-US" sz="2000" dirty="0">
                <a:solidFill>
                  <a:srgbClr val="FF0000"/>
                </a:solidFill>
                <a:latin typeface="Times New Roman"/>
                <a:cs typeface="Times New Roman"/>
              </a:rPr>
              <a:t>will equal </a:t>
            </a:r>
            <a:r>
              <a:rPr lang="en-US" sz="2000" dirty="0">
                <a:latin typeface="Times New Roman"/>
                <a:cs typeface="Times New Roman"/>
              </a:rPr>
              <a:t>the </a:t>
            </a:r>
            <a:r>
              <a:rPr lang="en-US" sz="2000" i="1" dirty="0">
                <a:solidFill>
                  <a:srgbClr val="0000FF"/>
                </a:solidFill>
                <a:latin typeface="Times New Roman"/>
                <a:cs typeface="Times New Roman"/>
              </a:rPr>
              <a:t>total mechanical energy </a:t>
            </a:r>
            <a:r>
              <a:rPr lang="en-US" sz="2000" dirty="0">
                <a:solidFill>
                  <a:srgbClr val="0000FF"/>
                </a:solidFill>
                <a:latin typeface="Times New Roman"/>
                <a:cs typeface="Times New Roman"/>
              </a:rPr>
              <a:t>at time 2</a:t>
            </a:r>
            <a:r>
              <a:rPr lang="en-US" sz="2000" dirty="0">
                <a:latin typeface="Times New Roman"/>
                <a:cs typeface="Times New Roman"/>
              </a:rPr>
              <a:t>.  In other words, the </a:t>
            </a:r>
            <a:r>
              <a:rPr lang="en-US" sz="2000" dirty="0">
                <a:solidFill>
                  <a:srgbClr val="FF0000"/>
                </a:solidFill>
                <a:latin typeface="Times New Roman"/>
                <a:cs typeface="Times New Roman"/>
              </a:rPr>
              <a:t>total mechanical energy </a:t>
            </a:r>
            <a:r>
              <a:rPr lang="en-US" sz="2000" dirty="0">
                <a:latin typeface="Times New Roman"/>
                <a:cs typeface="Times New Roman"/>
              </a:rPr>
              <a:t>does not change, </a:t>
            </a:r>
            <a:r>
              <a:rPr lang="en-US" sz="2000" dirty="0">
                <a:solidFill>
                  <a:srgbClr val="FF0000"/>
                </a:solidFill>
                <a:latin typeface="Times New Roman"/>
                <a:cs typeface="Times New Roman"/>
              </a:rPr>
              <a:t>is</a:t>
            </a:r>
            <a:r>
              <a:rPr lang="en-US" sz="2000" dirty="0">
                <a:latin typeface="Times New Roman"/>
                <a:cs typeface="Times New Roman"/>
              </a:rPr>
              <a:t> </a:t>
            </a:r>
            <a:r>
              <a:rPr lang="en-US" sz="2000" i="1" dirty="0">
                <a:solidFill>
                  <a:srgbClr val="FF0000"/>
                </a:solidFill>
                <a:latin typeface="Times New Roman"/>
                <a:cs typeface="Times New Roman"/>
              </a:rPr>
              <a:t>conserved</a:t>
            </a:r>
            <a:r>
              <a:rPr lang="en-US" sz="2000" dirty="0">
                <a:latin typeface="Times New Roman"/>
                <a:cs typeface="Times New Roman"/>
              </a:rPr>
              <a:t> and </a:t>
            </a:r>
          </a:p>
        </p:txBody>
      </p:sp>
      <p:sp>
        <p:nvSpPr>
          <p:cNvPr id="22532" name="Text Box 7"/>
          <p:cNvSpPr txBox="1">
            <a:spLocks noChangeArrowheads="1"/>
          </p:cNvSpPr>
          <p:nvPr/>
        </p:nvSpPr>
        <p:spPr bwMode="auto">
          <a:xfrm>
            <a:off x="292100" y="4025900"/>
            <a:ext cx="8559799"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Apple Chancery"/>
                <a:cs typeface="Apple Chancery"/>
              </a:rPr>
              <a:t>Note 1:</a:t>
            </a:r>
            <a:r>
              <a:rPr lang="en-US" sz="2000" dirty="0">
                <a:latin typeface="Times New Roman"/>
                <a:cs typeface="Times New Roman"/>
              </a:rPr>
              <a:t>  At </a:t>
            </a:r>
            <a:r>
              <a:rPr lang="en-US" sz="2000" i="1" dirty="0">
                <a:solidFill>
                  <a:srgbClr val="FF0000"/>
                </a:solidFill>
                <a:latin typeface="Times New Roman"/>
                <a:cs typeface="Times New Roman"/>
              </a:rPr>
              <a:t>time 1</a:t>
            </a:r>
            <a:r>
              <a:rPr lang="en-US" sz="2000" dirty="0">
                <a:latin typeface="Times New Roman"/>
                <a:cs typeface="Times New Roman"/>
              </a:rPr>
              <a:t>, the </a:t>
            </a:r>
            <a:r>
              <a:rPr lang="en-US" sz="2000" dirty="0">
                <a:solidFill>
                  <a:srgbClr val="0000FF"/>
                </a:solidFill>
                <a:latin typeface="Times New Roman"/>
                <a:cs typeface="Times New Roman"/>
              </a:rPr>
              <a:t>distribution of </a:t>
            </a:r>
            <a:r>
              <a:rPr lang="en-US" sz="2000" i="1" dirty="0">
                <a:solidFill>
                  <a:srgbClr val="0000FF"/>
                </a:solidFill>
                <a:latin typeface="Times New Roman"/>
                <a:cs typeface="Times New Roman"/>
              </a:rPr>
              <a:t>potential</a:t>
            </a:r>
            <a:r>
              <a:rPr lang="en-US" sz="2000" dirty="0">
                <a:solidFill>
                  <a:srgbClr val="0000FF"/>
                </a:solidFill>
                <a:latin typeface="Times New Roman"/>
                <a:cs typeface="Times New Roman"/>
              </a:rPr>
              <a:t> and </a:t>
            </a:r>
            <a:r>
              <a:rPr lang="en-US" sz="2000" i="1" dirty="0">
                <a:solidFill>
                  <a:srgbClr val="0000FF"/>
                </a:solidFill>
                <a:latin typeface="Times New Roman"/>
                <a:cs typeface="Times New Roman"/>
              </a:rPr>
              <a:t>kinetic energies </a:t>
            </a:r>
            <a:r>
              <a:rPr lang="en-US" sz="2000" dirty="0">
                <a:solidFill>
                  <a:srgbClr val="FF0000"/>
                </a:solidFill>
                <a:latin typeface="Times New Roman"/>
                <a:cs typeface="Times New Roman"/>
              </a:rPr>
              <a:t>may be different </a:t>
            </a:r>
            <a:r>
              <a:rPr lang="en-US" sz="2000" dirty="0">
                <a:solidFill>
                  <a:srgbClr val="0000FF"/>
                </a:solidFill>
                <a:latin typeface="Times New Roman"/>
                <a:cs typeface="Times New Roman"/>
              </a:rPr>
              <a:t>than at </a:t>
            </a:r>
            <a:r>
              <a:rPr lang="en-US" sz="2000" i="1" dirty="0">
                <a:solidFill>
                  <a:srgbClr val="FF0000"/>
                </a:solidFill>
                <a:latin typeface="Times New Roman"/>
                <a:cs typeface="Times New Roman"/>
              </a:rPr>
              <a:t>time 2</a:t>
            </a:r>
            <a:r>
              <a:rPr lang="en-US" sz="2000" dirty="0">
                <a:latin typeface="Times New Roman"/>
                <a:cs typeface="Times New Roman"/>
              </a:rPr>
              <a:t>.  The claim is that the </a:t>
            </a:r>
            <a:r>
              <a:rPr lang="en-US" sz="2000" dirty="0">
                <a:solidFill>
                  <a:srgbClr val="FF0000"/>
                </a:solidFill>
                <a:latin typeface="Times New Roman"/>
                <a:cs typeface="Times New Roman"/>
              </a:rPr>
              <a:t>SUM</a:t>
            </a:r>
            <a:r>
              <a:rPr lang="en-US" sz="2000" dirty="0">
                <a:latin typeface="Times New Roman"/>
                <a:cs typeface="Times New Roman"/>
              </a:rPr>
              <a:t> of those two types of energy will </a:t>
            </a:r>
            <a:r>
              <a:rPr lang="en-US" sz="2000" dirty="0">
                <a:solidFill>
                  <a:srgbClr val="FF0000"/>
                </a:solidFill>
                <a:latin typeface="Times New Roman"/>
                <a:cs typeface="Times New Roman"/>
              </a:rPr>
              <a:t>always</a:t>
            </a:r>
            <a:r>
              <a:rPr lang="en-US" sz="2000" dirty="0">
                <a:latin typeface="Times New Roman"/>
                <a:cs typeface="Times New Roman"/>
              </a:rPr>
              <a:t> </a:t>
            </a:r>
            <a:r>
              <a:rPr lang="en-US" sz="2000" dirty="0">
                <a:solidFill>
                  <a:srgbClr val="FF0000"/>
                </a:solidFill>
                <a:latin typeface="Times New Roman"/>
                <a:cs typeface="Times New Roman"/>
              </a:rPr>
              <a:t>be equal</a:t>
            </a:r>
            <a:r>
              <a:rPr lang="en-US" sz="2000" dirty="0">
                <a:latin typeface="Times New Roman"/>
                <a:cs typeface="Times New Roman"/>
              </a:rPr>
              <a:t>.</a:t>
            </a:r>
          </a:p>
        </p:txBody>
      </p:sp>
      <p:sp>
        <p:nvSpPr>
          <p:cNvPr id="22533" name="Text Box 8"/>
          <p:cNvSpPr txBox="1">
            <a:spLocks noChangeArrowheads="1"/>
          </p:cNvSpPr>
          <p:nvPr/>
        </p:nvSpPr>
        <p:spPr bwMode="auto">
          <a:xfrm>
            <a:off x="261937" y="5153025"/>
            <a:ext cx="8559799"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Apple Chancery"/>
                <a:cs typeface="Apple Chancery"/>
              </a:rPr>
              <a:t>Note 2:  </a:t>
            </a:r>
            <a:r>
              <a:rPr lang="en-US" sz="2000" dirty="0">
                <a:solidFill>
                  <a:srgbClr val="0000FF"/>
                </a:solidFill>
                <a:latin typeface="Times New Roman"/>
                <a:cs typeface="Times New Roman"/>
              </a:rPr>
              <a:t>How to conceptually understand this? If</a:t>
            </a:r>
            <a:r>
              <a:rPr lang="en-US" sz="2000" dirty="0">
                <a:latin typeface="Times New Roman"/>
                <a:cs typeface="Times New Roman"/>
              </a:rPr>
              <a:t> there is </a:t>
            </a:r>
            <a:r>
              <a:rPr lang="en-US" sz="2000" i="1" dirty="0">
                <a:solidFill>
                  <a:srgbClr val="0000FF"/>
                </a:solidFill>
                <a:latin typeface="Times New Roman"/>
                <a:cs typeface="Times New Roman"/>
              </a:rPr>
              <a:t>extraneous work </a:t>
            </a:r>
            <a:r>
              <a:rPr lang="en-US" sz="2000" dirty="0">
                <a:latin typeface="Times New Roman"/>
                <a:cs typeface="Times New Roman"/>
              </a:rPr>
              <a:t>being </a:t>
            </a:r>
            <a:r>
              <a:rPr lang="en-US" sz="2000" dirty="0">
                <a:solidFill>
                  <a:srgbClr val="0000FF"/>
                </a:solidFill>
                <a:latin typeface="Times New Roman"/>
                <a:cs typeface="Times New Roman"/>
              </a:rPr>
              <a:t>done</a:t>
            </a:r>
            <a:r>
              <a:rPr lang="en-US" sz="2000" dirty="0">
                <a:latin typeface="Times New Roman"/>
                <a:cs typeface="Times New Roman"/>
              </a:rPr>
              <a:t>, </a:t>
            </a:r>
            <a:r>
              <a:rPr lang="en-US" sz="2000" dirty="0">
                <a:solidFill>
                  <a:srgbClr val="0000FF"/>
                </a:solidFill>
                <a:latin typeface="Times New Roman"/>
                <a:cs typeface="Times New Roman"/>
              </a:rPr>
              <a:t>that will </a:t>
            </a:r>
            <a:r>
              <a:rPr lang="en-US" sz="2000" dirty="0">
                <a:latin typeface="Times New Roman"/>
                <a:cs typeface="Times New Roman"/>
              </a:rPr>
              <a:t>simply </a:t>
            </a:r>
            <a:r>
              <a:rPr lang="en-US" sz="2000" i="1" dirty="0">
                <a:solidFill>
                  <a:srgbClr val="FF0000"/>
                </a:solidFill>
                <a:latin typeface="Times New Roman"/>
                <a:cs typeface="Times New Roman"/>
              </a:rPr>
              <a:t>increase</a:t>
            </a:r>
            <a:r>
              <a:rPr lang="en-US" sz="2000" dirty="0">
                <a:solidFill>
                  <a:srgbClr val="FF0000"/>
                </a:solidFill>
                <a:latin typeface="Times New Roman"/>
                <a:cs typeface="Times New Roman"/>
              </a:rPr>
              <a:t> </a:t>
            </a:r>
            <a:r>
              <a:rPr lang="en-US" sz="2000" dirty="0">
                <a:latin typeface="Times New Roman"/>
                <a:cs typeface="Times New Roman"/>
              </a:rPr>
              <a:t>or </a:t>
            </a:r>
            <a:r>
              <a:rPr lang="en-US" sz="2000" i="1" dirty="0">
                <a:solidFill>
                  <a:srgbClr val="FF0000"/>
                </a:solidFill>
                <a:latin typeface="Times New Roman"/>
                <a:cs typeface="Times New Roman"/>
              </a:rPr>
              <a:t>decrease</a:t>
            </a:r>
            <a:r>
              <a:rPr lang="en-US" sz="2000" dirty="0">
                <a:solidFill>
                  <a:srgbClr val="FF0000"/>
                </a:solidFill>
                <a:latin typeface="Times New Roman"/>
                <a:cs typeface="Times New Roman"/>
              </a:rPr>
              <a:t> </a:t>
            </a:r>
            <a:r>
              <a:rPr lang="en-US" sz="2000" dirty="0">
                <a:latin typeface="Times New Roman"/>
                <a:cs typeface="Times New Roman"/>
              </a:rPr>
              <a:t>the </a:t>
            </a:r>
            <a:r>
              <a:rPr lang="en-US" sz="2000" dirty="0">
                <a:solidFill>
                  <a:srgbClr val="0000FF"/>
                </a:solidFill>
                <a:latin typeface="Times New Roman"/>
                <a:cs typeface="Times New Roman"/>
              </a:rPr>
              <a:t>initial mechanical energy </a:t>
            </a:r>
            <a:r>
              <a:rPr lang="en-US" sz="2000" dirty="0">
                <a:latin typeface="Times New Roman"/>
                <a:cs typeface="Times New Roman"/>
              </a:rPr>
              <a:t>in the system giving us the </a:t>
            </a:r>
            <a:r>
              <a:rPr lang="en-US" sz="2000" i="1" dirty="0">
                <a:solidFill>
                  <a:srgbClr val="0000FF"/>
                </a:solidFill>
                <a:latin typeface="Times New Roman"/>
                <a:cs typeface="Times New Roman"/>
              </a:rPr>
              <a:t>final</a:t>
            </a:r>
            <a:r>
              <a:rPr lang="en-US" sz="2000" dirty="0">
                <a:solidFill>
                  <a:srgbClr val="0000FF"/>
                </a:solidFill>
                <a:latin typeface="Times New Roman"/>
                <a:cs typeface="Times New Roman"/>
              </a:rPr>
              <a:t> mechanical energy </a:t>
            </a:r>
            <a:r>
              <a:rPr lang="en-US" sz="2000" dirty="0">
                <a:latin typeface="Times New Roman"/>
                <a:cs typeface="Times New Roman"/>
              </a:rPr>
              <a:t>in the system.</a:t>
            </a:r>
          </a:p>
        </p:txBody>
      </p:sp>
      <p:sp>
        <p:nvSpPr>
          <p:cNvPr id="22534" name="Text Box 9"/>
          <p:cNvSpPr txBox="1">
            <a:spLocks noChangeArrowheads="1"/>
          </p:cNvSpPr>
          <p:nvPr/>
        </p:nvSpPr>
        <p:spPr bwMode="auto">
          <a:xfrm>
            <a:off x="8632825" y="6400800"/>
            <a:ext cx="5111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t>7.)</a:t>
            </a:r>
          </a:p>
        </p:txBody>
      </p:sp>
      <p:sp>
        <p:nvSpPr>
          <p:cNvPr id="22535" name="Rectangle 11"/>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cxnSp>
        <p:nvCxnSpPr>
          <p:cNvPr id="3" name="Straight Connector 2"/>
          <p:cNvCxnSpPr/>
          <p:nvPr/>
        </p:nvCxnSpPr>
        <p:spPr>
          <a:xfrm flipV="1">
            <a:off x="3060700" y="2600325"/>
            <a:ext cx="596900" cy="422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Object 2"/>
          <p:cNvGraphicFramePr>
            <a:graphicFrameLocks noChangeAspect="1"/>
          </p:cNvGraphicFramePr>
          <p:nvPr/>
        </p:nvGraphicFramePr>
        <p:xfrm>
          <a:off x="3657600" y="2429118"/>
          <a:ext cx="168275" cy="202957"/>
        </p:xfrm>
        <a:graphic>
          <a:graphicData uri="http://schemas.openxmlformats.org/presentationml/2006/ole">
            <mc:AlternateContent xmlns:mc="http://schemas.openxmlformats.org/markup-compatibility/2006">
              <mc:Choice xmlns:v="urn:schemas-microsoft-com:vml" Requires="v">
                <p:oleObj spid="_x0000_s31770" name="Equation" r:id="rId6" imgW="127000" imgH="152400" progId="Equation.DSMT4">
                  <p:embed/>
                </p:oleObj>
              </mc:Choice>
              <mc:Fallback>
                <p:oleObj name="Equation" r:id="rId6" imgW="127000" imgH="152400" progId="Equation.DSMT4">
                  <p:embed/>
                  <p:pic>
                    <p:nvPicPr>
                      <p:cNvPr id="10" name="Object 2"/>
                      <p:cNvPicPr>
                        <a:picLocks noChangeAspect="1" noChangeArrowheads="1"/>
                      </p:cNvPicPr>
                      <p:nvPr/>
                    </p:nvPicPr>
                    <p:blipFill>
                      <a:blip r:embed="rId7"/>
                      <a:srcRect/>
                      <a:stretch>
                        <a:fillRect/>
                      </a:stretch>
                    </p:blipFill>
                    <p:spPr bwMode="auto">
                      <a:xfrm>
                        <a:off x="3657600" y="2429118"/>
                        <a:ext cx="168275" cy="20295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587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3313642"/>
            <a:ext cx="5588000" cy="13091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Conservation of Energy!</a:t>
            </a:r>
          </a:p>
        </p:txBody>
      </p:sp>
      <p:graphicFrame>
        <p:nvGraphicFramePr>
          <p:cNvPr id="4" name="Object 2"/>
          <p:cNvGraphicFramePr>
            <a:graphicFrameLocks noChangeAspect="1"/>
          </p:cNvGraphicFramePr>
          <p:nvPr/>
        </p:nvGraphicFramePr>
        <p:xfrm>
          <a:off x="1968341" y="3440538"/>
          <a:ext cx="5253038" cy="919163"/>
        </p:xfrm>
        <a:graphic>
          <a:graphicData uri="http://schemas.openxmlformats.org/presentationml/2006/ole">
            <mc:AlternateContent xmlns:mc="http://schemas.openxmlformats.org/markup-compatibility/2006">
              <mc:Choice xmlns:v="urn:schemas-microsoft-com:vml" Requires="v">
                <p:oleObj spid="_x0000_s7188" name="Equation" r:id="rId3" imgW="3200400" imgH="558800" progId="Equation.DSMT4">
                  <p:embed/>
                </p:oleObj>
              </mc:Choice>
              <mc:Fallback>
                <p:oleObj name="Equation" r:id="rId3" imgW="3200400" imgH="558800" progId="Equation.DSMT4">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341" y="3440538"/>
                        <a:ext cx="5253038"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Text Box 6"/>
          <p:cNvSpPr txBox="1">
            <a:spLocks noChangeArrowheads="1"/>
          </p:cNvSpPr>
          <p:nvPr/>
        </p:nvSpPr>
        <p:spPr bwMode="auto">
          <a:xfrm>
            <a:off x="254000" y="1272117"/>
            <a:ext cx="8737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t>What this relationship says is that if there is no work being done by extraneous forces in a system (remember, an force that does extraneous work is one whose work calculation can’t be done using a potential energy function), then the total mechanical energy at time 1 will equal the total mechanical energy at time 2.  In other words, the total mechanical energy does not change and is “conserved.” </a:t>
            </a:r>
          </a:p>
        </p:txBody>
      </p:sp>
      <p:sp>
        <p:nvSpPr>
          <p:cNvPr id="6" name="Text Box 7"/>
          <p:cNvSpPr txBox="1">
            <a:spLocks noChangeArrowheads="1"/>
          </p:cNvSpPr>
          <p:nvPr/>
        </p:nvSpPr>
        <p:spPr bwMode="auto">
          <a:xfrm>
            <a:off x="304166" y="4864100"/>
            <a:ext cx="86874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dirty="0"/>
              <a:t>Note 1: At time 1, the distribution of potential and kinetic energies may be different than at time 2.  The claim is that the sum of those two types of energy will always equal the same number.</a:t>
            </a:r>
          </a:p>
        </p:txBody>
      </p:sp>
      <p:sp>
        <p:nvSpPr>
          <p:cNvPr id="7" name="Text Box 8"/>
          <p:cNvSpPr txBox="1">
            <a:spLocks noChangeArrowheads="1"/>
          </p:cNvSpPr>
          <p:nvPr/>
        </p:nvSpPr>
        <p:spPr bwMode="auto">
          <a:xfrm>
            <a:off x="304165" y="5529997"/>
            <a:ext cx="873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dirty="0"/>
              <a:t>Note 2: If there is extraneous work being done, that will simply increase or decrease the initial mechanical energy in the system to give us the “final” mechanical energy in the system.</a:t>
            </a:r>
          </a:p>
        </p:txBody>
      </p:sp>
    </p:spTree>
    <p:extLst>
      <p:ext uri="{BB962C8B-B14F-4D97-AF65-F5344CB8AC3E}">
        <p14:creationId xmlns:p14="http://schemas.microsoft.com/office/powerpoint/2010/main" val="286691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156"/>
          </a:xfrm>
        </p:spPr>
        <p:txBody>
          <a:bodyPr>
            <a:normAutofit/>
          </a:bodyPr>
          <a:lstStyle/>
          <a:p>
            <a:r>
              <a:rPr lang="en-US" dirty="0"/>
              <a:t>Block on Table</a:t>
            </a:r>
            <a:endParaRPr lang="en-US" sz="2400" dirty="0"/>
          </a:p>
        </p:txBody>
      </p:sp>
      <p:sp>
        <p:nvSpPr>
          <p:cNvPr id="7" name="Rectangle 6">
            <a:extLst>
              <a:ext uri="{FF2B5EF4-FFF2-40B4-BE49-F238E27FC236}">
                <a16:creationId xmlns:a16="http://schemas.microsoft.com/office/drawing/2014/main" id="{80C58900-3F6E-FF42-8616-F6EF81441F87}"/>
              </a:ext>
            </a:extLst>
          </p:cNvPr>
          <p:cNvSpPr/>
          <p:nvPr/>
        </p:nvSpPr>
        <p:spPr>
          <a:xfrm>
            <a:off x="5282929" y="2008854"/>
            <a:ext cx="2870522" cy="243068"/>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F55F81-5B86-D448-88BE-8BB4B5E9183E}"/>
              </a:ext>
            </a:extLst>
          </p:cNvPr>
          <p:cNvCxnSpPr>
            <a:cxnSpLocks/>
          </p:cNvCxnSpPr>
          <p:nvPr/>
        </p:nvCxnSpPr>
        <p:spPr>
          <a:xfrm>
            <a:off x="7409969" y="1785834"/>
            <a:ext cx="87827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FD74F34-B554-3E43-9BB7-3E1F82B90182}"/>
              </a:ext>
            </a:extLst>
          </p:cNvPr>
          <p:cNvCxnSpPr>
            <a:cxnSpLocks/>
          </p:cNvCxnSpPr>
          <p:nvPr/>
        </p:nvCxnSpPr>
        <p:spPr>
          <a:xfrm>
            <a:off x="8448499" y="1910469"/>
            <a:ext cx="0" cy="14815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2A5FD629-51BC-884F-8D22-CD2EB2650846}"/>
              </a:ext>
            </a:extLst>
          </p:cNvPr>
          <p:cNvSpPr/>
          <p:nvPr/>
        </p:nvSpPr>
        <p:spPr>
          <a:xfrm>
            <a:off x="8177564" y="1771573"/>
            <a:ext cx="277793" cy="277793"/>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64CA9C-A550-574E-A692-A0777D8B48EC}"/>
              </a:ext>
            </a:extLst>
          </p:cNvPr>
          <p:cNvSpPr/>
          <p:nvPr/>
        </p:nvSpPr>
        <p:spPr>
          <a:xfrm>
            <a:off x="6938893" y="1551711"/>
            <a:ext cx="471076" cy="449087"/>
          </a:xfrm>
          <a:prstGeom prst="rect">
            <a:avLst/>
          </a:prstGeom>
          <a:solidFill>
            <a:srgbClr val="1939D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4376C41-137A-924E-B866-69BF6C4D61EE}"/>
              </a:ext>
            </a:extLst>
          </p:cNvPr>
          <p:cNvSpPr/>
          <p:nvPr/>
        </p:nvSpPr>
        <p:spPr>
          <a:xfrm>
            <a:off x="8062536" y="1880461"/>
            <a:ext cx="286002" cy="257805"/>
          </a:xfrm>
          <a:custGeom>
            <a:avLst/>
            <a:gdLst>
              <a:gd name="connsiteX0" fmla="*/ 237664 w 286002"/>
              <a:gd name="connsiteY0" fmla="*/ 0 h 257805"/>
              <a:gd name="connsiteX1" fmla="*/ 286002 w 286002"/>
              <a:gd name="connsiteY1" fmla="*/ 60423 h 257805"/>
              <a:gd name="connsiteX2" fmla="*/ 92649 w 286002"/>
              <a:gd name="connsiteY2" fmla="*/ 257805 h 257805"/>
              <a:gd name="connsiteX3" fmla="*/ 84592 w 286002"/>
              <a:gd name="connsiteY3" fmla="*/ 136959 h 257805"/>
              <a:gd name="connsiteX4" fmla="*/ 0 w 286002"/>
              <a:gd name="connsiteY4" fmla="*/ 128903 h 257805"/>
              <a:gd name="connsiteX5" fmla="*/ 237664 w 286002"/>
              <a:gd name="connsiteY5" fmla="*/ 0 h 25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02" h="257805">
                <a:moveTo>
                  <a:pt x="237664" y="0"/>
                </a:moveTo>
                <a:lnTo>
                  <a:pt x="286002" y="60423"/>
                </a:lnTo>
                <a:lnTo>
                  <a:pt x="92649" y="257805"/>
                </a:lnTo>
                <a:lnTo>
                  <a:pt x="84592" y="136959"/>
                </a:lnTo>
                <a:lnTo>
                  <a:pt x="0" y="128903"/>
                </a:lnTo>
                <a:lnTo>
                  <a:pt x="237664" y="0"/>
                </a:lnTo>
                <a:close/>
              </a:path>
            </a:pathLst>
          </a:cu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A80518-BAA8-A540-9328-67511492C02B}"/>
              </a:ext>
            </a:extLst>
          </p:cNvPr>
          <p:cNvSpPr/>
          <p:nvPr/>
        </p:nvSpPr>
        <p:spPr>
          <a:xfrm>
            <a:off x="8316460" y="3392042"/>
            <a:ext cx="277781" cy="36143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5C8CA44-A01F-AF45-8681-385F56665F36}"/>
              </a:ext>
            </a:extLst>
          </p:cNvPr>
          <p:cNvCxnSpPr>
            <a:cxnSpLocks/>
          </p:cNvCxnSpPr>
          <p:nvPr/>
        </p:nvCxnSpPr>
        <p:spPr>
          <a:xfrm flipV="1">
            <a:off x="8709341" y="2342696"/>
            <a:ext cx="0" cy="10493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EB3340C-D8D6-A747-9DB8-F7B439F8636C}"/>
              </a:ext>
            </a:extLst>
          </p:cNvPr>
          <p:cNvCxnSpPr>
            <a:cxnSpLocks/>
          </p:cNvCxnSpPr>
          <p:nvPr/>
        </p:nvCxnSpPr>
        <p:spPr>
          <a:xfrm rot="16200000" flipV="1">
            <a:off x="6402136" y="925107"/>
            <a:ext cx="0" cy="10493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0" name="Object 29">
            <a:extLst>
              <a:ext uri="{FF2B5EF4-FFF2-40B4-BE49-F238E27FC236}">
                <a16:creationId xmlns:a16="http://schemas.microsoft.com/office/drawing/2014/main" id="{17ACD07D-58CD-4644-A6C3-57894961C8DB}"/>
              </a:ext>
            </a:extLst>
          </p:cNvPr>
          <p:cNvGraphicFramePr>
            <a:graphicFrameLocks noChangeAspect="1"/>
          </p:cNvGraphicFramePr>
          <p:nvPr/>
        </p:nvGraphicFramePr>
        <p:xfrm>
          <a:off x="8743548" y="2717458"/>
          <a:ext cx="214159" cy="299822"/>
        </p:xfrm>
        <a:graphic>
          <a:graphicData uri="http://schemas.openxmlformats.org/presentationml/2006/ole">
            <mc:AlternateContent xmlns:mc="http://schemas.openxmlformats.org/markup-compatibility/2006">
              <mc:Choice xmlns:v="urn:schemas-microsoft-com:vml" Requires="v">
                <p:oleObj spid="_x0000_s38913" r:id="rId4" imgW="127000" imgH="177800" progId="Equation.DSMT4">
                  <p:embed/>
                </p:oleObj>
              </mc:Choice>
              <mc:Fallback>
                <p:oleObj r:id="rId4" imgW="127000" imgH="177800" progId="Equation.DSMT4">
                  <p:embed/>
                  <p:pic>
                    <p:nvPicPr>
                      <p:cNvPr id="30" name="Object 29">
                        <a:extLst>
                          <a:ext uri="{FF2B5EF4-FFF2-40B4-BE49-F238E27FC236}">
                            <a16:creationId xmlns:a16="http://schemas.microsoft.com/office/drawing/2014/main" id="{17ACD07D-58CD-4644-A6C3-57894961C8DB}"/>
                          </a:ext>
                        </a:extLst>
                      </p:cNvPr>
                      <p:cNvPicPr/>
                      <p:nvPr/>
                    </p:nvPicPr>
                    <p:blipFill>
                      <a:blip r:embed="rId5"/>
                      <a:stretch>
                        <a:fillRect/>
                      </a:stretch>
                    </p:blipFill>
                    <p:spPr>
                      <a:xfrm>
                        <a:off x="8743548" y="2717458"/>
                        <a:ext cx="214159" cy="29982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233E682-5A78-5841-9DDC-33E0A4F3C8F9}"/>
              </a:ext>
            </a:extLst>
          </p:cNvPr>
          <p:cNvGraphicFramePr>
            <a:graphicFrameLocks noChangeAspect="1"/>
          </p:cNvGraphicFramePr>
          <p:nvPr/>
        </p:nvGraphicFramePr>
        <p:xfrm>
          <a:off x="6240530" y="1160691"/>
          <a:ext cx="214159" cy="299822"/>
        </p:xfrm>
        <a:graphic>
          <a:graphicData uri="http://schemas.openxmlformats.org/presentationml/2006/ole">
            <mc:AlternateContent xmlns:mc="http://schemas.openxmlformats.org/markup-compatibility/2006">
              <mc:Choice xmlns:v="urn:schemas-microsoft-com:vml" Requires="v">
                <p:oleObj spid="_x0000_s38914" r:id="rId6" imgW="127000" imgH="177800" progId="Equation.DSMT4">
                  <p:embed/>
                </p:oleObj>
              </mc:Choice>
              <mc:Fallback>
                <p:oleObj r:id="rId6" imgW="127000" imgH="177800" progId="Equation.DSMT4">
                  <p:embed/>
                  <p:pic>
                    <p:nvPicPr>
                      <p:cNvPr id="31" name="Object 30">
                        <a:extLst>
                          <a:ext uri="{FF2B5EF4-FFF2-40B4-BE49-F238E27FC236}">
                            <a16:creationId xmlns:a16="http://schemas.microsoft.com/office/drawing/2014/main" id="{3233E682-5A78-5841-9DDC-33E0A4F3C8F9}"/>
                          </a:ext>
                        </a:extLst>
                      </p:cNvPr>
                      <p:cNvPicPr/>
                      <p:nvPr/>
                    </p:nvPicPr>
                    <p:blipFill>
                      <a:blip r:embed="rId7"/>
                      <a:stretch>
                        <a:fillRect/>
                      </a:stretch>
                    </p:blipFill>
                    <p:spPr>
                      <a:xfrm>
                        <a:off x="6240530" y="1160691"/>
                        <a:ext cx="214159" cy="29982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4F25DC0-AC73-6747-93C5-CDC5F8613556}"/>
              </a:ext>
            </a:extLst>
          </p:cNvPr>
          <p:cNvGraphicFramePr>
            <a:graphicFrameLocks noChangeAspect="1"/>
          </p:cNvGraphicFramePr>
          <p:nvPr/>
        </p:nvGraphicFramePr>
        <p:xfrm>
          <a:off x="7215188" y="1135063"/>
          <a:ext cx="365125" cy="404812"/>
        </p:xfrm>
        <a:graphic>
          <a:graphicData uri="http://schemas.openxmlformats.org/presentationml/2006/ole">
            <mc:AlternateContent xmlns:mc="http://schemas.openxmlformats.org/markup-compatibility/2006">
              <mc:Choice xmlns:v="urn:schemas-microsoft-com:vml" Requires="v">
                <p:oleObj spid="_x0000_s38915" r:id="rId8" imgW="215900" imgH="241300" progId="Equation.DSMT4">
                  <p:embed/>
                </p:oleObj>
              </mc:Choice>
              <mc:Fallback>
                <p:oleObj r:id="rId8" imgW="215900" imgH="241300" progId="Equation.DSMT4">
                  <p:embed/>
                  <p:pic>
                    <p:nvPicPr>
                      <p:cNvPr id="32" name="Object 31">
                        <a:extLst>
                          <a:ext uri="{FF2B5EF4-FFF2-40B4-BE49-F238E27FC236}">
                            <a16:creationId xmlns:a16="http://schemas.microsoft.com/office/drawing/2014/main" id="{A4F25DC0-AC73-6747-93C5-CDC5F8613556}"/>
                          </a:ext>
                        </a:extLst>
                      </p:cNvPr>
                      <p:cNvPicPr/>
                      <p:nvPr/>
                    </p:nvPicPr>
                    <p:blipFill>
                      <a:blip r:embed="rId9"/>
                      <a:stretch>
                        <a:fillRect/>
                      </a:stretch>
                    </p:blipFill>
                    <p:spPr>
                      <a:xfrm>
                        <a:off x="7215188" y="1135063"/>
                        <a:ext cx="365125" cy="404812"/>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DAB74303-E020-1F4E-BCA3-D38270B567C2}"/>
              </a:ext>
            </a:extLst>
          </p:cNvPr>
          <p:cNvGraphicFramePr>
            <a:graphicFrameLocks noChangeAspect="1"/>
          </p:cNvGraphicFramePr>
          <p:nvPr/>
        </p:nvGraphicFramePr>
        <p:xfrm>
          <a:off x="8615993" y="3412135"/>
          <a:ext cx="342900" cy="404812"/>
        </p:xfrm>
        <a:graphic>
          <a:graphicData uri="http://schemas.openxmlformats.org/presentationml/2006/ole">
            <mc:AlternateContent xmlns:mc="http://schemas.openxmlformats.org/markup-compatibility/2006">
              <mc:Choice xmlns:v="urn:schemas-microsoft-com:vml" Requires="v">
                <p:oleObj spid="_x0000_s38916" r:id="rId10" imgW="203200" imgH="241300" progId="Equation.DSMT4">
                  <p:embed/>
                </p:oleObj>
              </mc:Choice>
              <mc:Fallback>
                <p:oleObj r:id="rId10" imgW="203200" imgH="241300" progId="Equation.DSMT4">
                  <p:embed/>
                  <p:pic>
                    <p:nvPicPr>
                      <p:cNvPr id="33" name="Object 32">
                        <a:extLst>
                          <a:ext uri="{FF2B5EF4-FFF2-40B4-BE49-F238E27FC236}">
                            <a16:creationId xmlns:a16="http://schemas.microsoft.com/office/drawing/2014/main" id="{DAB74303-E020-1F4E-BCA3-D38270B567C2}"/>
                          </a:ext>
                        </a:extLst>
                      </p:cNvPr>
                      <p:cNvPicPr/>
                      <p:nvPr/>
                    </p:nvPicPr>
                    <p:blipFill>
                      <a:blip r:embed="rId11"/>
                      <a:stretch>
                        <a:fillRect/>
                      </a:stretch>
                    </p:blipFill>
                    <p:spPr>
                      <a:xfrm>
                        <a:off x="8615993" y="3412135"/>
                        <a:ext cx="342900" cy="404812"/>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13B878F3-1FE5-084F-AB98-C78390F1C44C}"/>
              </a:ext>
            </a:extLst>
          </p:cNvPr>
          <p:cNvSpPr/>
          <p:nvPr/>
        </p:nvSpPr>
        <p:spPr>
          <a:xfrm>
            <a:off x="7849107" y="2259977"/>
            <a:ext cx="146361" cy="197552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6CCDD2E-191D-6043-99AD-A1C873886E6E}"/>
              </a:ext>
            </a:extLst>
          </p:cNvPr>
          <p:cNvSpPr txBox="1"/>
          <p:nvPr/>
        </p:nvSpPr>
        <p:spPr>
          <a:xfrm>
            <a:off x="416494" y="962752"/>
            <a:ext cx="4720693"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block       has been forced to move to the left on a tabletop.  It is attached to a string that runs over a frictionless, massless pulley.  The other end of the string is attached to a hanging mass      .  If the coefficient of friction between the block and the tabletop is              , and if the initial velocity is 2 m/s </a:t>
            </a:r>
          </a:p>
        </p:txBody>
      </p:sp>
      <p:graphicFrame>
        <p:nvGraphicFramePr>
          <p:cNvPr id="36" name="Object 35">
            <a:extLst>
              <a:ext uri="{FF2B5EF4-FFF2-40B4-BE49-F238E27FC236}">
                <a16:creationId xmlns:a16="http://schemas.microsoft.com/office/drawing/2014/main" id="{4E325616-F7C4-404B-BBFC-4504666D24FD}"/>
              </a:ext>
            </a:extLst>
          </p:cNvPr>
          <p:cNvGraphicFramePr>
            <a:graphicFrameLocks noChangeAspect="1"/>
          </p:cNvGraphicFramePr>
          <p:nvPr/>
        </p:nvGraphicFramePr>
        <p:xfrm>
          <a:off x="1337729" y="962752"/>
          <a:ext cx="365125" cy="404812"/>
        </p:xfrm>
        <a:graphic>
          <a:graphicData uri="http://schemas.openxmlformats.org/presentationml/2006/ole">
            <mc:AlternateContent xmlns:mc="http://schemas.openxmlformats.org/markup-compatibility/2006">
              <mc:Choice xmlns:v="urn:schemas-microsoft-com:vml" Requires="v">
                <p:oleObj spid="_x0000_s38917" r:id="rId12" imgW="215900" imgH="241300" progId="Equation.DSMT4">
                  <p:embed/>
                </p:oleObj>
              </mc:Choice>
              <mc:Fallback>
                <p:oleObj r:id="rId12" imgW="215900" imgH="241300" progId="Equation.DSMT4">
                  <p:embed/>
                  <p:pic>
                    <p:nvPicPr>
                      <p:cNvPr id="36" name="Object 35">
                        <a:extLst>
                          <a:ext uri="{FF2B5EF4-FFF2-40B4-BE49-F238E27FC236}">
                            <a16:creationId xmlns:a16="http://schemas.microsoft.com/office/drawing/2014/main" id="{4E325616-F7C4-404B-BBFC-4504666D24FD}"/>
                          </a:ext>
                        </a:extLst>
                      </p:cNvPr>
                      <p:cNvPicPr/>
                      <p:nvPr/>
                    </p:nvPicPr>
                    <p:blipFill>
                      <a:blip r:embed="rId9"/>
                      <a:stretch>
                        <a:fillRect/>
                      </a:stretch>
                    </p:blipFill>
                    <p:spPr>
                      <a:xfrm>
                        <a:off x="1337729" y="962752"/>
                        <a:ext cx="365125" cy="404812"/>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436EEB40-8989-4542-8FCD-77E31BA63131}"/>
              </a:ext>
            </a:extLst>
          </p:cNvPr>
          <p:cNvGraphicFramePr>
            <a:graphicFrameLocks noChangeAspect="1"/>
          </p:cNvGraphicFramePr>
          <p:nvPr/>
        </p:nvGraphicFramePr>
        <p:xfrm>
          <a:off x="1944735" y="2190605"/>
          <a:ext cx="342900" cy="404812"/>
        </p:xfrm>
        <a:graphic>
          <a:graphicData uri="http://schemas.openxmlformats.org/presentationml/2006/ole">
            <mc:AlternateContent xmlns:mc="http://schemas.openxmlformats.org/markup-compatibility/2006">
              <mc:Choice xmlns:v="urn:schemas-microsoft-com:vml" Requires="v">
                <p:oleObj spid="_x0000_s38918" r:id="rId13" imgW="203200" imgH="241300" progId="Equation.DSMT4">
                  <p:embed/>
                </p:oleObj>
              </mc:Choice>
              <mc:Fallback>
                <p:oleObj r:id="rId13" imgW="203200" imgH="241300" progId="Equation.DSMT4">
                  <p:embed/>
                  <p:pic>
                    <p:nvPicPr>
                      <p:cNvPr id="37" name="Object 36">
                        <a:extLst>
                          <a:ext uri="{FF2B5EF4-FFF2-40B4-BE49-F238E27FC236}">
                            <a16:creationId xmlns:a16="http://schemas.microsoft.com/office/drawing/2014/main" id="{436EEB40-8989-4542-8FCD-77E31BA63131}"/>
                          </a:ext>
                        </a:extLst>
                      </p:cNvPr>
                      <p:cNvPicPr/>
                      <p:nvPr/>
                    </p:nvPicPr>
                    <p:blipFill>
                      <a:blip r:embed="rId11"/>
                      <a:stretch>
                        <a:fillRect/>
                      </a:stretch>
                    </p:blipFill>
                    <p:spPr>
                      <a:xfrm>
                        <a:off x="1944735" y="2190605"/>
                        <a:ext cx="342900" cy="40481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2E2EFF00-35D3-7A41-A959-4B3C4FE5737E}"/>
              </a:ext>
            </a:extLst>
          </p:cNvPr>
          <p:cNvGraphicFramePr>
            <a:graphicFrameLocks noChangeAspect="1"/>
          </p:cNvGraphicFramePr>
          <p:nvPr/>
        </p:nvGraphicFramePr>
        <p:xfrm>
          <a:off x="693527" y="2804528"/>
          <a:ext cx="900112" cy="404813"/>
        </p:xfrm>
        <a:graphic>
          <a:graphicData uri="http://schemas.openxmlformats.org/presentationml/2006/ole">
            <mc:AlternateContent xmlns:mc="http://schemas.openxmlformats.org/markup-compatibility/2006">
              <mc:Choice xmlns:v="urn:schemas-microsoft-com:vml" Requires="v">
                <p:oleObj spid="_x0000_s38919" r:id="rId14" imgW="533400" imgH="241300" progId="Equation.DSMT4">
                  <p:embed/>
                </p:oleObj>
              </mc:Choice>
              <mc:Fallback>
                <p:oleObj r:id="rId14" imgW="533400" imgH="241300" progId="Equation.DSMT4">
                  <p:embed/>
                  <p:pic>
                    <p:nvPicPr>
                      <p:cNvPr id="38" name="Object 37">
                        <a:extLst>
                          <a:ext uri="{FF2B5EF4-FFF2-40B4-BE49-F238E27FC236}">
                            <a16:creationId xmlns:a16="http://schemas.microsoft.com/office/drawing/2014/main" id="{2E2EFF00-35D3-7A41-A959-4B3C4FE5737E}"/>
                          </a:ext>
                        </a:extLst>
                      </p:cNvPr>
                      <p:cNvPicPr/>
                      <p:nvPr/>
                    </p:nvPicPr>
                    <p:blipFill>
                      <a:blip r:embed="rId15"/>
                      <a:stretch>
                        <a:fillRect/>
                      </a:stretch>
                    </p:blipFill>
                    <p:spPr>
                      <a:xfrm>
                        <a:off x="693527" y="2804528"/>
                        <a:ext cx="900112" cy="404813"/>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F169F262-1080-E048-B51B-F4948B8AF5B7}"/>
              </a:ext>
            </a:extLst>
          </p:cNvPr>
          <p:cNvSpPr txBox="1"/>
          <p:nvPr/>
        </p:nvSpPr>
        <p:spPr>
          <a:xfrm>
            <a:off x="416494" y="4178096"/>
            <a:ext cx="702262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This is straight conservation of energy, so we start with bailiwicks:</a:t>
            </a:r>
          </a:p>
        </p:txBody>
      </p:sp>
      <p:graphicFrame>
        <p:nvGraphicFramePr>
          <p:cNvPr id="41" name="Object 40">
            <a:extLst>
              <a:ext uri="{FF2B5EF4-FFF2-40B4-BE49-F238E27FC236}">
                <a16:creationId xmlns:a16="http://schemas.microsoft.com/office/drawing/2014/main" id="{3B3BFE85-19D3-4145-8EC2-575A019D9E0C}"/>
              </a:ext>
            </a:extLst>
          </p:cNvPr>
          <p:cNvGraphicFramePr>
            <a:graphicFrameLocks noChangeAspect="1"/>
          </p:cNvGraphicFramePr>
          <p:nvPr/>
        </p:nvGraphicFramePr>
        <p:xfrm>
          <a:off x="1803467" y="4857240"/>
          <a:ext cx="4437063" cy="447675"/>
        </p:xfrm>
        <a:graphic>
          <a:graphicData uri="http://schemas.openxmlformats.org/presentationml/2006/ole">
            <mc:AlternateContent xmlns:mc="http://schemas.openxmlformats.org/markup-compatibility/2006">
              <mc:Choice xmlns:v="urn:schemas-microsoft-com:vml" Requires="v">
                <p:oleObj spid="_x0000_s38920" r:id="rId16" imgW="2628900" imgH="266700" progId="Equation.DSMT4">
                  <p:embed/>
                </p:oleObj>
              </mc:Choice>
              <mc:Fallback>
                <p:oleObj r:id="rId16" imgW="2628900" imgH="266700" progId="Equation.DSMT4">
                  <p:embed/>
                  <p:pic>
                    <p:nvPicPr>
                      <p:cNvPr id="41" name="Object 40">
                        <a:extLst>
                          <a:ext uri="{FF2B5EF4-FFF2-40B4-BE49-F238E27FC236}">
                            <a16:creationId xmlns:a16="http://schemas.microsoft.com/office/drawing/2014/main" id="{3B3BFE85-19D3-4145-8EC2-575A019D9E0C}"/>
                          </a:ext>
                        </a:extLst>
                      </p:cNvPr>
                      <p:cNvPicPr/>
                      <p:nvPr/>
                    </p:nvPicPr>
                    <p:blipFill>
                      <a:blip r:embed="rId17"/>
                      <a:stretch>
                        <a:fillRect/>
                      </a:stretch>
                    </p:blipFill>
                    <p:spPr>
                      <a:xfrm>
                        <a:off x="1803467" y="4857240"/>
                        <a:ext cx="4437063" cy="447675"/>
                      </a:xfrm>
                      <a:prstGeom prst="rect">
                        <a:avLst/>
                      </a:prstGeom>
                    </p:spPr>
                  </p:pic>
                </p:oleObj>
              </mc:Fallback>
            </mc:AlternateContent>
          </a:graphicData>
        </a:graphic>
      </p:graphicFrame>
      <p:sp>
        <p:nvSpPr>
          <p:cNvPr id="42" name="TextBox 41">
            <a:extLst>
              <a:ext uri="{FF2B5EF4-FFF2-40B4-BE49-F238E27FC236}">
                <a16:creationId xmlns:a16="http://schemas.microsoft.com/office/drawing/2014/main" id="{B389B769-07A8-FD47-AB55-82DF294F46AB}"/>
              </a:ext>
            </a:extLst>
          </p:cNvPr>
          <p:cNvSpPr txBox="1"/>
          <p:nvPr/>
        </p:nvSpPr>
        <p:spPr>
          <a:xfrm>
            <a:off x="416494" y="3117188"/>
            <a:ext cx="7432613"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with the block being twice as massive as the hanging mass, how far will the block travel (d) before coming to rest?</a:t>
            </a:r>
          </a:p>
        </p:txBody>
      </p:sp>
    </p:spTree>
    <p:extLst>
      <p:ext uri="{BB962C8B-B14F-4D97-AF65-F5344CB8AC3E}">
        <p14:creationId xmlns:p14="http://schemas.microsoft.com/office/powerpoint/2010/main" val="2728804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34796</TotalTime>
  <Words>1584</Words>
  <Application>Microsoft Macintosh PowerPoint</Application>
  <PresentationFormat>On-screen Show (4:3)</PresentationFormat>
  <Paragraphs>75</Paragraphs>
  <Slides>17</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Apple Chancery</vt:lpstr>
      <vt:lpstr>Arial</vt:lpstr>
      <vt:lpstr>Calibri</vt:lpstr>
      <vt:lpstr>Palatino Linotype</vt:lpstr>
      <vt:lpstr>Times New Roman</vt:lpstr>
      <vt:lpstr>Office Theme</vt:lpstr>
      <vt:lpstr>Equation</vt:lpstr>
      <vt:lpstr>Equation.DSMT4</vt:lpstr>
      <vt:lpstr>General announcements</vt:lpstr>
      <vt:lpstr>PowerPoint Presentation</vt:lpstr>
      <vt:lpstr>PowerPoint Presentation</vt:lpstr>
      <vt:lpstr>PowerPoint Presentation</vt:lpstr>
      <vt:lpstr>PowerPoint Presentation</vt:lpstr>
      <vt:lpstr>PowerPoint Presentation</vt:lpstr>
      <vt:lpstr>PowerPoint Presentation</vt:lpstr>
      <vt:lpstr>Conservation of Energy!</vt:lpstr>
      <vt:lpstr>Block on Table</vt:lpstr>
      <vt:lpstr>PowerPoint Presentation</vt:lpstr>
      <vt:lpstr>Block on Tilted Table</vt:lpstr>
      <vt:lpstr>PowerPoint Presentation</vt:lpstr>
      <vt:lpstr>PowerPoint Presentation</vt:lpstr>
      <vt:lpstr>Pendulum</vt:lpstr>
      <vt:lpstr>PowerPoint Presentation</vt:lpstr>
      <vt:lpstr>PowerPoint Presentation</vt:lpstr>
      <vt:lpstr>Problem 5.25</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711</cp:revision>
  <cp:lastPrinted>2017-11-14T01:56:41Z</cp:lastPrinted>
  <dcterms:created xsi:type="dcterms:W3CDTF">2017-08-16T17:34:12Z</dcterms:created>
  <dcterms:modified xsi:type="dcterms:W3CDTF">2020-09-20T00:47:00Z</dcterms:modified>
</cp:coreProperties>
</file>